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0"/>
  </p:notesMasterIdLst>
  <p:sldIdLst>
    <p:sldId id="256" r:id="rId2"/>
    <p:sldId id="287" r:id="rId3"/>
    <p:sldId id="310" r:id="rId4"/>
    <p:sldId id="311" r:id="rId5"/>
    <p:sldId id="333" r:id="rId6"/>
    <p:sldId id="312" r:id="rId7"/>
    <p:sldId id="313" r:id="rId8"/>
    <p:sldId id="314" r:id="rId9"/>
    <p:sldId id="316" r:id="rId10"/>
    <p:sldId id="317" r:id="rId11"/>
    <p:sldId id="318" r:id="rId12"/>
    <p:sldId id="319" r:id="rId13"/>
    <p:sldId id="320" r:id="rId14"/>
    <p:sldId id="321" r:id="rId15"/>
    <p:sldId id="322" r:id="rId16"/>
    <p:sldId id="325" r:id="rId17"/>
    <p:sldId id="326" r:id="rId18"/>
    <p:sldId id="327" r:id="rId19"/>
    <p:sldId id="328" r:id="rId20"/>
    <p:sldId id="329" r:id="rId21"/>
    <p:sldId id="330" r:id="rId22"/>
    <p:sldId id="331" r:id="rId23"/>
    <p:sldId id="332" r:id="rId24"/>
    <p:sldId id="288" r:id="rId25"/>
    <p:sldId id="289" r:id="rId26"/>
    <p:sldId id="294" r:id="rId27"/>
    <p:sldId id="336" r:id="rId28"/>
    <p:sldId id="295" r:id="rId29"/>
    <p:sldId id="302" r:id="rId30"/>
    <p:sldId id="306" r:id="rId31"/>
    <p:sldId id="334" r:id="rId32"/>
    <p:sldId id="307" r:id="rId33"/>
    <p:sldId id="308" r:id="rId34"/>
    <p:sldId id="309" r:id="rId35"/>
    <p:sldId id="335" r:id="rId36"/>
    <p:sldId id="337" r:id="rId37"/>
    <p:sldId id="338" r:id="rId38"/>
    <p:sldId id="339" r:id="rId39"/>
    <p:sldId id="340" r:id="rId40"/>
    <p:sldId id="344" r:id="rId41"/>
    <p:sldId id="345" r:id="rId42"/>
    <p:sldId id="346" r:id="rId43"/>
    <p:sldId id="347" r:id="rId44"/>
    <p:sldId id="348" r:id="rId45"/>
    <p:sldId id="349" r:id="rId46"/>
    <p:sldId id="350" r:id="rId47"/>
    <p:sldId id="351" r:id="rId48"/>
    <p:sldId id="352" r:id="rId49"/>
    <p:sldId id="353" r:id="rId50"/>
    <p:sldId id="354" r:id="rId51"/>
    <p:sldId id="355" r:id="rId52"/>
    <p:sldId id="356" r:id="rId53"/>
    <p:sldId id="357" r:id="rId54"/>
    <p:sldId id="358" r:id="rId55"/>
    <p:sldId id="359" r:id="rId56"/>
    <p:sldId id="360" r:id="rId57"/>
    <p:sldId id="361" r:id="rId58"/>
    <p:sldId id="362" r:id="rId59"/>
    <p:sldId id="293" r:id="rId60"/>
    <p:sldId id="296" r:id="rId61"/>
    <p:sldId id="300" r:id="rId62"/>
    <p:sldId id="301" r:id="rId63"/>
    <p:sldId id="363" r:id="rId64"/>
    <p:sldId id="303" r:id="rId65"/>
    <p:sldId id="292" r:id="rId66"/>
    <p:sldId id="364" r:id="rId67"/>
    <p:sldId id="299" r:id="rId68"/>
    <p:sldId id="365"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5274" autoAdjust="0"/>
  </p:normalViewPr>
  <p:slideViewPr>
    <p:cSldViewPr snapToGrid="0">
      <p:cViewPr varScale="1">
        <p:scale>
          <a:sx n="70" d="100"/>
          <a:sy n="70" d="100"/>
        </p:scale>
        <p:origin x="61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FDDA9F-D4D6-46B9-AB3F-0798F1BBF245}" type="datetimeFigureOut">
              <a:rPr lang="en-US" smtClean="0"/>
              <a:t>3/31/2022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3F825B-0608-4E6F-86B1-42D09167498F}" type="slidenum">
              <a:rPr lang="en-US" smtClean="0"/>
              <a:t>‹#›</a:t>
            </a:fld>
            <a:endParaRPr lang="en-US"/>
          </a:p>
        </p:txBody>
      </p:sp>
    </p:spTree>
    <p:extLst>
      <p:ext uri="{BB962C8B-B14F-4D97-AF65-F5344CB8AC3E}">
        <p14:creationId xmlns:p14="http://schemas.microsoft.com/office/powerpoint/2010/main" val="3428228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05C35E2-5E5A-4291-B49B-7122E0C8D4F6}" type="datetimeFigureOut">
              <a:rPr lang="en-US" smtClean="0"/>
              <a:t>3/31/2022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255F99-44FD-4848-A117-0EAF390ACEB0}"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333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5C35E2-5E5A-4291-B49B-7122E0C8D4F6}" type="datetimeFigureOut">
              <a:rPr lang="en-US" smtClean="0"/>
              <a:t>3/31/2022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255F99-44FD-4848-A117-0EAF390ACEB0}" type="slidenum">
              <a:rPr lang="en-US" smtClean="0"/>
              <a:t>‹#›</a:t>
            </a:fld>
            <a:endParaRPr lang="en-US"/>
          </a:p>
        </p:txBody>
      </p:sp>
    </p:spTree>
    <p:extLst>
      <p:ext uri="{BB962C8B-B14F-4D97-AF65-F5344CB8AC3E}">
        <p14:creationId xmlns:p14="http://schemas.microsoft.com/office/powerpoint/2010/main" val="4062697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5C35E2-5E5A-4291-B49B-7122E0C8D4F6}" type="datetimeFigureOut">
              <a:rPr lang="en-US" smtClean="0"/>
              <a:t>3/31/2022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255F99-44FD-4848-A117-0EAF390ACEB0}"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073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5C35E2-5E5A-4291-B49B-7122E0C8D4F6}" type="datetimeFigureOut">
              <a:rPr lang="en-US" smtClean="0"/>
              <a:t>3/31/2022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255F99-44FD-4848-A117-0EAF390ACEB0}" type="slidenum">
              <a:rPr lang="en-US" smtClean="0"/>
              <a:t>‹#›</a:t>
            </a:fld>
            <a:endParaRPr lang="en-US"/>
          </a:p>
        </p:txBody>
      </p:sp>
    </p:spTree>
    <p:extLst>
      <p:ext uri="{BB962C8B-B14F-4D97-AF65-F5344CB8AC3E}">
        <p14:creationId xmlns:p14="http://schemas.microsoft.com/office/powerpoint/2010/main" val="1886274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5C35E2-5E5A-4291-B49B-7122E0C8D4F6}" type="datetimeFigureOut">
              <a:rPr lang="en-US" smtClean="0"/>
              <a:t>3/31/2022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255F99-44FD-4848-A117-0EAF390ACEB0}"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4984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5C35E2-5E5A-4291-B49B-7122E0C8D4F6}" type="datetimeFigureOut">
              <a:rPr lang="en-US" smtClean="0"/>
              <a:t>3/31/2022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255F99-44FD-4848-A117-0EAF390ACEB0}" type="slidenum">
              <a:rPr lang="en-US" smtClean="0"/>
              <a:t>‹#›</a:t>
            </a:fld>
            <a:endParaRPr lang="en-US"/>
          </a:p>
        </p:txBody>
      </p:sp>
    </p:spTree>
    <p:extLst>
      <p:ext uri="{BB962C8B-B14F-4D97-AF65-F5344CB8AC3E}">
        <p14:creationId xmlns:p14="http://schemas.microsoft.com/office/powerpoint/2010/main" val="1564633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5C35E2-5E5A-4291-B49B-7122E0C8D4F6}" type="datetimeFigureOut">
              <a:rPr lang="en-US" smtClean="0"/>
              <a:t>3/31/2022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255F99-44FD-4848-A117-0EAF390ACEB0}" type="slidenum">
              <a:rPr lang="en-US" smtClean="0"/>
              <a:t>‹#›</a:t>
            </a:fld>
            <a:endParaRPr lang="en-US"/>
          </a:p>
        </p:txBody>
      </p:sp>
    </p:spTree>
    <p:extLst>
      <p:ext uri="{BB962C8B-B14F-4D97-AF65-F5344CB8AC3E}">
        <p14:creationId xmlns:p14="http://schemas.microsoft.com/office/powerpoint/2010/main" val="380471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5C35E2-5E5A-4291-B49B-7122E0C8D4F6}" type="datetimeFigureOut">
              <a:rPr lang="en-US" smtClean="0"/>
              <a:t>3/31/2022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255F99-44FD-4848-A117-0EAF390ACEB0}" type="slidenum">
              <a:rPr lang="en-US" smtClean="0"/>
              <a:t>‹#›</a:t>
            </a:fld>
            <a:endParaRPr lang="en-US"/>
          </a:p>
        </p:txBody>
      </p:sp>
    </p:spTree>
    <p:extLst>
      <p:ext uri="{BB962C8B-B14F-4D97-AF65-F5344CB8AC3E}">
        <p14:creationId xmlns:p14="http://schemas.microsoft.com/office/powerpoint/2010/main" val="1013411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5C35E2-5E5A-4291-B49B-7122E0C8D4F6}" type="datetimeFigureOut">
              <a:rPr lang="en-US" smtClean="0"/>
              <a:t>3/31/2022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255F99-44FD-4848-A117-0EAF390ACEB0}" type="slidenum">
              <a:rPr lang="en-US" smtClean="0"/>
              <a:t>‹#›</a:t>
            </a:fld>
            <a:endParaRPr lang="en-US"/>
          </a:p>
        </p:txBody>
      </p:sp>
    </p:spTree>
    <p:extLst>
      <p:ext uri="{BB962C8B-B14F-4D97-AF65-F5344CB8AC3E}">
        <p14:creationId xmlns:p14="http://schemas.microsoft.com/office/powerpoint/2010/main" val="3758966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5C35E2-5E5A-4291-B49B-7122E0C8D4F6}" type="datetimeFigureOut">
              <a:rPr lang="en-US" smtClean="0"/>
              <a:t>3/31/2022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255F99-44FD-4848-A117-0EAF390ACEB0}" type="slidenum">
              <a:rPr lang="en-US" smtClean="0"/>
              <a:t>‹#›</a:t>
            </a:fld>
            <a:endParaRPr lang="en-US"/>
          </a:p>
        </p:txBody>
      </p:sp>
    </p:spTree>
    <p:extLst>
      <p:ext uri="{BB962C8B-B14F-4D97-AF65-F5344CB8AC3E}">
        <p14:creationId xmlns:p14="http://schemas.microsoft.com/office/powerpoint/2010/main" val="3190702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5C35E2-5E5A-4291-B49B-7122E0C8D4F6}" type="datetimeFigureOut">
              <a:rPr lang="en-US" smtClean="0"/>
              <a:t>3/31/2022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255F99-44FD-4848-A117-0EAF390ACEB0}"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727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05C35E2-5E5A-4291-B49B-7122E0C8D4F6}" type="datetimeFigureOut">
              <a:rPr lang="en-US" smtClean="0"/>
              <a:t>3/31/2022</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9255F99-44FD-4848-A117-0EAF390ACEB0}"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68053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mailto:azhar_ibrahim@iium.edu.m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emf"/><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hyperlink" Target="https://gisgeography.com/dem-dsm-dtm-differences/" TargetMode="External"/><Relationship Id="rId2" Type="http://schemas.openxmlformats.org/officeDocument/2006/relationships/hyperlink" Target="https://smap.jpl.nasa.gov/" TargetMode="Externa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3" Type="http://schemas.openxmlformats.org/officeDocument/2006/relationships/hyperlink" Target="https://earthexplorer.usgs.gov/" TargetMode="External"/><Relationship Id="rId2" Type="http://schemas.openxmlformats.org/officeDocument/2006/relationships/hyperlink" Target="https://apps.sentinel-hub.com/sentinel-playground/?source=S2L2A&amp;lat=40.4&amp;lng=-3.730000000000018&amp;zoom=12&amp;preset=1_TRUE_COLOR&amp;layers=B01,B02,B03&amp;maxcc=20&amp;gain=1.0&amp;gamma=1.0&amp;time=2021-09-01%7C2022-03-31&amp;atmFilter=&amp;showDates=fals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REMOTE SENSING</a:t>
            </a:r>
            <a:endParaRPr lang="en-US" dirty="0"/>
          </a:p>
        </p:txBody>
      </p:sp>
      <p:sp>
        <p:nvSpPr>
          <p:cNvPr id="3" name="Subtitle 2"/>
          <p:cNvSpPr>
            <a:spLocks noGrp="1"/>
          </p:cNvSpPr>
          <p:nvPr>
            <p:ph type="subTitle" idx="1"/>
          </p:nvPr>
        </p:nvSpPr>
        <p:spPr/>
        <p:txBody>
          <a:bodyPr/>
          <a:lstStyle/>
          <a:p>
            <a:r>
              <a:rPr lang="en-GB" dirty="0"/>
              <a:t>Department of Mechatronics Engineering</a:t>
            </a:r>
          </a:p>
          <a:p>
            <a:r>
              <a:rPr lang="en-GB" dirty="0"/>
              <a:t>INTERNATIONAL ISLAMIC UNIVERSITY MALAYSIA</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6555" y="270459"/>
            <a:ext cx="4042893" cy="4042893"/>
          </a:xfrm>
          <a:prstGeom prst="rect">
            <a:avLst/>
          </a:prstGeom>
        </p:spPr>
      </p:pic>
    </p:spTree>
    <p:extLst>
      <p:ext uri="{BB962C8B-B14F-4D97-AF65-F5344CB8AC3E}">
        <p14:creationId xmlns:p14="http://schemas.microsoft.com/office/powerpoint/2010/main" val="2104898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1E165-5C34-4845-9D10-3B1D526A86EB}"/>
              </a:ext>
            </a:extLst>
          </p:cNvPr>
          <p:cNvSpPr>
            <a:spLocks noGrp="1"/>
          </p:cNvSpPr>
          <p:nvPr>
            <p:ph type="title"/>
          </p:nvPr>
        </p:nvSpPr>
        <p:spPr/>
        <p:txBody>
          <a:bodyPr/>
          <a:lstStyle/>
          <a:p>
            <a:r>
              <a:rPr lang="en-MY" b="1" dirty="0"/>
              <a:t>Electromagnetic Energy / </a:t>
            </a:r>
            <a:r>
              <a:rPr lang="en-US" b="1" dirty="0"/>
              <a:t>electromagnetic radiation (EMR) </a:t>
            </a:r>
            <a:endParaRPr lang="en-MY"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C27B9A-1AF9-46F3-BDE3-2FBFD807274D}"/>
                  </a:ext>
                </a:extLst>
              </p:cNvPr>
              <p:cNvSpPr>
                <a:spLocks noGrp="1"/>
              </p:cNvSpPr>
              <p:nvPr>
                <p:ph idx="1"/>
              </p:nvPr>
            </p:nvSpPr>
            <p:spPr/>
            <p:txBody>
              <a:bodyPr>
                <a:normAutofit fontScale="92500" lnSpcReduction="20000"/>
              </a:bodyPr>
              <a:lstStyle/>
              <a:p>
                <a:pPr>
                  <a:buFont typeface="Wingdings" panose="05000000000000000000" pitchFamily="2" charset="2"/>
                  <a:buChar char="Ø"/>
                </a:pPr>
                <a:r>
                  <a:rPr lang="en-US" dirty="0"/>
                  <a:t>Energy propagated in the form of an advancing interaction between electric and magnetic fields. </a:t>
                </a:r>
              </a:p>
              <a:p>
                <a:pPr>
                  <a:buFont typeface="Wingdings" panose="05000000000000000000" pitchFamily="2" charset="2"/>
                  <a:buChar char="Ø"/>
                </a:pPr>
                <a:r>
                  <a:rPr lang="en-US" dirty="0"/>
                  <a:t>It travels with the velocity of light. </a:t>
                </a:r>
              </a:p>
              <a:p>
                <a:pPr>
                  <a:buFont typeface="Wingdings" panose="05000000000000000000" pitchFamily="2" charset="2"/>
                  <a:buChar char="Ø"/>
                </a:pPr>
                <a:r>
                  <a:rPr lang="en-US" dirty="0"/>
                  <a:t>E.g. visible light, ultraviolet rays, infrared rays, heat, radio waves, X-rays. </a:t>
                </a:r>
              </a:p>
              <a:p>
                <a:pPr>
                  <a:buFont typeface="Wingdings" panose="05000000000000000000" pitchFamily="2" charset="2"/>
                  <a:buChar char="Ø"/>
                </a:pPr>
                <a:r>
                  <a:rPr lang="en-US" dirty="0"/>
                  <a:t>Electro-magnetic energy (</a:t>
                </a:r>
                <a:r>
                  <a:rPr lang="en-US" i="1" dirty="0"/>
                  <a:t>E</a:t>
                </a:r>
                <a:r>
                  <a:rPr lang="en-US" dirty="0"/>
                  <a:t>) can be expressed either in terms of frequency (</a:t>
                </a:r>
                <a:r>
                  <a:rPr lang="en-US" i="1" dirty="0"/>
                  <a:t>f</a:t>
                </a:r>
                <a:r>
                  <a:rPr lang="en-US" dirty="0"/>
                  <a:t>) or wave length (λ) of radiation:</a:t>
                </a:r>
              </a:p>
              <a:p>
                <a:pPr marL="0" indent="0">
                  <a:buNone/>
                </a:pP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h𝑐𝑓</m:t>
                    </m:r>
                  </m:oMath>
                </a14:m>
                <a:r>
                  <a:rPr lang="pt-BR" i="1" dirty="0"/>
                  <a:t> or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h𝑐</m:t>
                        </m:r>
                      </m:num>
                      <m:den>
                        <m:r>
                          <a:rPr lang="en-US" b="0" i="1" smtClean="0">
                            <a:latin typeface="Cambria Math" panose="02040503050406030204" pitchFamily="18" charset="0"/>
                            <a:ea typeface="Cambria Math" panose="02040503050406030204" pitchFamily="18" charset="0"/>
                          </a:rPr>
                          <m:t>𝜆</m:t>
                        </m:r>
                      </m:den>
                    </m:f>
                  </m:oMath>
                </a14:m>
                <a:endParaRPr lang="en-US" b="0" i="1" dirty="0">
                  <a:ea typeface="Cambria Math" panose="02040503050406030204" pitchFamily="18" charset="0"/>
                </a:endParaRPr>
              </a:p>
              <a:p>
                <a:pPr marL="0" indent="0">
                  <a:buNone/>
                </a:pPr>
                <a:r>
                  <a:rPr lang="en-US" dirty="0"/>
                  <a:t>where </a:t>
                </a:r>
                <a:r>
                  <a:rPr lang="en-US" i="1" dirty="0"/>
                  <a:t>h </a:t>
                </a:r>
                <a:r>
                  <a:rPr lang="en-US" dirty="0"/>
                  <a:t>is Planck's constant (</a:t>
                </a:r>
                <a14:m>
                  <m:oMath xmlns:m="http://schemas.openxmlformats.org/officeDocument/2006/math">
                    <m:r>
                      <a:rPr lang="en-US" b="0" i="1" smtClean="0">
                        <a:latin typeface="Cambria Math" panose="02040503050406030204" pitchFamily="18" charset="0"/>
                      </a:rPr>
                      <m:t>6.6626 </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−34</m:t>
                        </m:r>
                      </m:sup>
                    </m:sSup>
                  </m:oMath>
                </a14:m>
                <a:r>
                  <a:rPr lang="en-US" dirty="0"/>
                  <a:t>Joules-sec), </a:t>
                </a:r>
                <a:r>
                  <a:rPr lang="en-US" i="1" dirty="0"/>
                  <a:t>c </a:t>
                </a:r>
                <a:r>
                  <a:rPr lang="en-US" dirty="0"/>
                  <a:t>is a constant that expresses the speed of light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8</m:t>
                        </m:r>
                      </m:sup>
                    </m:sSup>
                  </m:oMath>
                </a14:m>
                <a:r>
                  <a:rPr lang="en-US" dirty="0"/>
                  <a:t>m/sec), </a:t>
                </a:r>
                <a:r>
                  <a:rPr lang="en-US" i="1" dirty="0"/>
                  <a:t>f </a:t>
                </a:r>
                <a:r>
                  <a:rPr lang="en-US" dirty="0"/>
                  <a:t>is frequency expressed in Hertz and λ is the wavelength expressed in micro meters (1μm =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6</m:t>
                        </m:r>
                      </m:sup>
                    </m:sSup>
                    <m:r>
                      <a:rPr lang="en-US" i="1">
                        <a:latin typeface="Cambria Math" panose="02040503050406030204" pitchFamily="18" charset="0"/>
                        <a:ea typeface="Cambria Math" panose="02040503050406030204" pitchFamily="18" charset="0"/>
                      </a:rPr>
                      <m:t> </m:t>
                    </m:r>
                  </m:oMath>
                </a14:m>
                <a:r>
                  <a:rPr lang="en-US" dirty="0"/>
                  <a:t>m). </a:t>
                </a:r>
              </a:p>
              <a:p>
                <a:pPr>
                  <a:buFont typeface="Wingdings" panose="05000000000000000000" pitchFamily="2" charset="2"/>
                  <a:buChar char="Ø"/>
                </a:pPr>
                <a:r>
                  <a:rPr lang="en-US" dirty="0"/>
                  <a:t>Shorter wavelengths have higher energy content and longer wavelengths have lower energy content. </a:t>
                </a:r>
                <a:endParaRPr lang="en-MY" dirty="0"/>
              </a:p>
            </p:txBody>
          </p:sp>
        </mc:Choice>
        <mc:Fallback xmlns="">
          <p:sp>
            <p:nvSpPr>
              <p:cNvPr id="3" name="Content Placeholder 2">
                <a:extLst>
                  <a:ext uri="{FF2B5EF4-FFF2-40B4-BE49-F238E27FC236}">
                    <a16:creationId xmlns:a16="http://schemas.microsoft.com/office/drawing/2014/main" id="{E9C27B9A-1AF9-46F3-BDE3-2FBFD807274D}"/>
                  </a:ext>
                </a:extLst>
              </p:cNvPr>
              <p:cNvSpPr>
                <a:spLocks noGrp="1" noRot="1" noChangeAspect="1" noMove="1" noResize="1" noEditPoints="1" noAdjustHandles="1" noChangeArrowheads="1" noChangeShapeType="1" noTextEdit="1"/>
              </p:cNvSpPr>
              <p:nvPr>
                <p:ph idx="1"/>
              </p:nvPr>
            </p:nvSpPr>
            <p:spPr>
              <a:blipFill>
                <a:blip r:embed="rId2"/>
                <a:stretch>
                  <a:fillRect l="-1129" t="-2727" r="-815"/>
                </a:stretch>
              </a:blipFill>
            </p:spPr>
            <p:txBody>
              <a:bodyPr/>
              <a:lstStyle/>
              <a:p>
                <a:r>
                  <a:rPr lang="en-MY">
                    <a:noFill/>
                  </a:rPr>
                  <a:t> </a:t>
                </a:r>
              </a:p>
            </p:txBody>
          </p:sp>
        </mc:Fallback>
      </mc:AlternateContent>
      <p:pic>
        <p:nvPicPr>
          <p:cNvPr id="4" name="Picture 3">
            <a:extLst>
              <a:ext uri="{FF2B5EF4-FFF2-40B4-BE49-F238E27FC236}">
                <a16:creationId xmlns:a16="http://schemas.microsoft.com/office/drawing/2014/main" id="{4B23ABA2-09BB-46FB-AAF8-C4C29F19A5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1854610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4B732-79A6-4B47-A6D8-062B41BD603A}"/>
              </a:ext>
            </a:extLst>
          </p:cNvPr>
          <p:cNvSpPr>
            <a:spLocks noGrp="1"/>
          </p:cNvSpPr>
          <p:nvPr>
            <p:ph type="title"/>
          </p:nvPr>
        </p:nvSpPr>
        <p:spPr>
          <a:xfrm>
            <a:off x="1088907" y="535521"/>
            <a:ext cx="3535847" cy="1499616"/>
          </a:xfrm>
        </p:spPr>
        <p:txBody>
          <a:bodyPr>
            <a:normAutofit fontScale="90000"/>
          </a:bodyPr>
          <a:lstStyle/>
          <a:p>
            <a:r>
              <a:rPr lang="en-MY" dirty="0"/>
              <a:t>Electromagnetic radiation spectrum</a:t>
            </a:r>
            <a:endParaRPr lang="en-MY" sz="4000" dirty="0"/>
          </a:p>
        </p:txBody>
      </p:sp>
      <p:sp>
        <p:nvSpPr>
          <p:cNvPr id="3" name="Content Placeholder 2">
            <a:extLst>
              <a:ext uri="{FF2B5EF4-FFF2-40B4-BE49-F238E27FC236}">
                <a16:creationId xmlns:a16="http://schemas.microsoft.com/office/drawing/2014/main" id="{F8AA016A-9AC8-4CB8-90E6-EC3229843F02}"/>
              </a:ext>
            </a:extLst>
          </p:cNvPr>
          <p:cNvSpPr>
            <a:spLocks noGrp="1"/>
          </p:cNvSpPr>
          <p:nvPr>
            <p:ph idx="1"/>
          </p:nvPr>
        </p:nvSpPr>
        <p:spPr>
          <a:xfrm>
            <a:off x="109728" y="2266121"/>
            <a:ext cx="3133580" cy="3931920"/>
          </a:xfrm>
        </p:spPr>
        <p:txBody>
          <a:bodyPr>
            <a:normAutofit fontScale="92500" lnSpcReduction="10000"/>
          </a:bodyPr>
          <a:lstStyle/>
          <a:p>
            <a:pPr>
              <a:buFont typeface="Wingdings" panose="05000000000000000000" pitchFamily="2" charset="2"/>
              <a:buChar char="Ø"/>
            </a:pPr>
            <a:r>
              <a:rPr lang="en-US" dirty="0"/>
              <a:t>Distribution of the continuum of energy can be plotted as a function of wavelength</a:t>
            </a:r>
          </a:p>
          <a:p>
            <a:pPr>
              <a:buFont typeface="Wingdings" panose="05000000000000000000" pitchFamily="2" charset="2"/>
              <a:buChar char="Ø"/>
            </a:pPr>
            <a:r>
              <a:rPr lang="en-US" dirty="0"/>
              <a:t>All matters reflect, emit or radiate a range of electromagnetic energy, depending upon the material characteristics. </a:t>
            </a:r>
          </a:p>
          <a:p>
            <a:pPr>
              <a:buFont typeface="Wingdings" panose="05000000000000000000" pitchFamily="2" charset="2"/>
              <a:buChar char="Ø"/>
            </a:pPr>
            <a:r>
              <a:rPr lang="en-US" dirty="0"/>
              <a:t>Measurement of electromagnetic radiation reflected or emitted from an object; used to identify the target and to infer its properties.</a:t>
            </a:r>
            <a:endParaRPr lang="en-MY" sz="1600" dirty="0"/>
          </a:p>
        </p:txBody>
      </p:sp>
      <p:pic>
        <p:nvPicPr>
          <p:cNvPr id="4" name="Picture 3">
            <a:extLst>
              <a:ext uri="{FF2B5EF4-FFF2-40B4-BE49-F238E27FC236}">
                <a16:creationId xmlns:a16="http://schemas.microsoft.com/office/drawing/2014/main" id="{ABE25582-0463-4E15-9ED1-F430D812B2F7}"/>
              </a:ext>
            </a:extLst>
          </p:cNvPr>
          <p:cNvPicPr>
            <a:picLocks noChangeAspect="1"/>
          </p:cNvPicPr>
          <p:nvPr/>
        </p:nvPicPr>
        <p:blipFill>
          <a:blip r:embed="rId2"/>
          <a:stretch>
            <a:fillRect/>
          </a:stretch>
        </p:blipFill>
        <p:spPr>
          <a:xfrm>
            <a:off x="3438939" y="2198493"/>
            <a:ext cx="8473081" cy="4659507"/>
          </a:xfrm>
          <a:prstGeom prst="rect">
            <a:avLst/>
          </a:prstGeom>
        </p:spPr>
      </p:pic>
      <p:pic>
        <p:nvPicPr>
          <p:cNvPr id="5" name="Picture 4">
            <a:extLst>
              <a:ext uri="{FF2B5EF4-FFF2-40B4-BE49-F238E27FC236}">
                <a16:creationId xmlns:a16="http://schemas.microsoft.com/office/drawing/2014/main" id="{42C5D372-DC29-4819-BE8A-9593B02A29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2097741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97ED9-F086-4959-9DEB-DCA0BF6ECEB5}"/>
              </a:ext>
            </a:extLst>
          </p:cNvPr>
          <p:cNvSpPr>
            <a:spLocks noGrp="1"/>
          </p:cNvSpPr>
          <p:nvPr>
            <p:ph type="title"/>
          </p:nvPr>
        </p:nvSpPr>
        <p:spPr/>
        <p:txBody>
          <a:bodyPr/>
          <a:lstStyle/>
          <a:p>
            <a:r>
              <a:rPr lang="en-GB" dirty="0"/>
              <a:t>Overview of remote sensing</a:t>
            </a:r>
            <a:endParaRPr lang="en-MY" dirty="0"/>
          </a:p>
        </p:txBody>
      </p:sp>
      <p:sp>
        <p:nvSpPr>
          <p:cNvPr id="3" name="Content Placeholder 2">
            <a:extLst>
              <a:ext uri="{FF2B5EF4-FFF2-40B4-BE49-F238E27FC236}">
                <a16:creationId xmlns:a16="http://schemas.microsoft.com/office/drawing/2014/main" id="{85959F32-4552-4A78-8ABC-3E807DB1D57C}"/>
              </a:ext>
            </a:extLst>
          </p:cNvPr>
          <p:cNvSpPr>
            <a:spLocks noGrp="1"/>
          </p:cNvSpPr>
          <p:nvPr>
            <p:ph idx="1"/>
          </p:nvPr>
        </p:nvSpPr>
        <p:spPr/>
        <p:txBody>
          <a:bodyPr>
            <a:normAutofit lnSpcReduction="10000"/>
          </a:bodyPr>
          <a:lstStyle/>
          <a:p>
            <a:pPr>
              <a:buFont typeface="Wingdings" panose="05000000000000000000" pitchFamily="2" charset="2"/>
              <a:buChar char="Ø"/>
            </a:pPr>
            <a:r>
              <a:rPr lang="en-US" dirty="0"/>
              <a:t>Different objects </a:t>
            </a:r>
            <a:r>
              <a:rPr lang="en-US" sz="2800" dirty="0"/>
              <a:t>reflect or emit </a:t>
            </a:r>
            <a:r>
              <a:rPr lang="en-US" dirty="0"/>
              <a:t>different amounts of energy in </a:t>
            </a:r>
            <a:r>
              <a:rPr lang="en-US" sz="2800" dirty="0"/>
              <a:t>different bands </a:t>
            </a:r>
            <a:r>
              <a:rPr lang="en-US" dirty="0"/>
              <a:t>of the electromagnetic spectrum. </a:t>
            </a:r>
          </a:p>
          <a:p>
            <a:pPr>
              <a:buFont typeface="Wingdings" panose="05000000000000000000" pitchFamily="2" charset="2"/>
              <a:buChar char="Ø"/>
            </a:pPr>
            <a:r>
              <a:rPr lang="en-US" dirty="0"/>
              <a:t>The amount of energy reflected or emitted depends on the properties of both the </a:t>
            </a:r>
            <a:r>
              <a:rPr lang="en-US" sz="2800" dirty="0"/>
              <a:t>material and the incident energy </a:t>
            </a:r>
            <a:r>
              <a:rPr lang="en-US" dirty="0"/>
              <a:t>(angle of incidence, intensity and wavelength). </a:t>
            </a:r>
          </a:p>
          <a:p>
            <a:pPr>
              <a:buFont typeface="Wingdings" panose="05000000000000000000" pitchFamily="2" charset="2"/>
              <a:buChar char="Ø"/>
            </a:pPr>
            <a:r>
              <a:rPr lang="en-US" dirty="0"/>
              <a:t>Detection and discrimination of objects or surface features is done through the uniqueness of the reflected or emitted electromagnetic radiation from the object. </a:t>
            </a:r>
          </a:p>
          <a:p>
            <a:pPr>
              <a:buFont typeface="Wingdings" panose="05000000000000000000" pitchFamily="2" charset="2"/>
              <a:buChar char="Ø"/>
            </a:pPr>
            <a:r>
              <a:rPr lang="en-US" dirty="0"/>
              <a:t>Sensor: a device to detect this reflected or emitted electro-magnetic radiation from an object (e.g., cameras and scanners). </a:t>
            </a:r>
          </a:p>
          <a:p>
            <a:pPr>
              <a:buFont typeface="Wingdings" panose="05000000000000000000" pitchFamily="2" charset="2"/>
              <a:buChar char="Ø"/>
            </a:pPr>
            <a:r>
              <a:rPr lang="en-US" dirty="0"/>
              <a:t>Platform: A vehicle used to carry the sensor (e.g., aircrafts and satellites). </a:t>
            </a:r>
            <a:endParaRPr lang="en-MY" dirty="0"/>
          </a:p>
        </p:txBody>
      </p:sp>
      <p:pic>
        <p:nvPicPr>
          <p:cNvPr id="4" name="Picture 3">
            <a:extLst>
              <a:ext uri="{FF2B5EF4-FFF2-40B4-BE49-F238E27FC236}">
                <a16:creationId xmlns:a16="http://schemas.microsoft.com/office/drawing/2014/main" id="{596F6328-29ED-4DBC-A6BE-803DA4BD31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293522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1AAFB7-604C-47A6-AD41-E80673DBFD91}"/>
              </a:ext>
            </a:extLst>
          </p:cNvPr>
          <p:cNvPicPr>
            <a:picLocks noChangeAspect="1"/>
          </p:cNvPicPr>
          <p:nvPr/>
        </p:nvPicPr>
        <p:blipFill>
          <a:blip r:embed="rId2"/>
          <a:stretch>
            <a:fillRect/>
          </a:stretch>
        </p:blipFill>
        <p:spPr>
          <a:xfrm>
            <a:off x="7244939" y="262782"/>
            <a:ext cx="4913967" cy="3832140"/>
          </a:xfrm>
          <a:prstGeom prst="rect">
            <a:avLst/>
          </a:prstGeom>
        </p:spPr>
      </p:pic>
      <p:sp>
        <p:nvSpPr>
          <p:cNvPr id="3" name="Content Placeholder 2">
            <a:extLst>
              <a:ext uri="{FF2B5EF4-FFF2-40B4-BE49-F238E27FC236}">
                <a16:creationId xmlns:a16="http://schemas.microsoft.com/office/drawing/2014/main" id="{22504A96-6F6F-4422-88C6-EBA9A94AD956}"/>
              </a:ext>
            </a:extLst>
          </p:cNvPr>
          <p:cNvSpPr>
            <a:spLocks noGrp="1"/>
          </p:cNvSpPr>
          <p:nvPr>
            <p:ph idx="1"/>
          </p:nvPr>
        </p:nvSpPr>
        <p:spPr/>
        <p:txBody>
          <a:bodyPr/>
          <a:lstStyle/>
          <a:p>
            <a:endParaRPr lang="en-MY" dirty="0"/>
          </a:p>
        </p:txBody>
      </p:sp>
      <p:pic>
        <p:nvPicPr>
          <p:cNvPr id="4" name="Picture 3">
            <a:extLst>
              <a:ext uri="{FF2B5EF4-FFF2-40B4-BE49-F238E27FC236}">
                <a16:creationId xmlns:a16="http://schemas.microsoft.com/office/drawing/2014/main" id="{01540AB0-DD7D-44A0-881A-4ED6948482BA}"/>
              </a:ext>
            </a:extLst>
          </p:cNvPr>
          <p:cNvPicPr>
            <a:picLocks noChangeAspect="1"/>
          </p:cNvPicPr>
          <p:nvPr/>
        </p:nvPicPr>
        <p:blipFill>
          <a:blip r:embed="rId3"/>
          <a:stretch>
            <a:fillRect/>
          </a:stretch>
        </p:blipFill>
        <p:spPr>
          <a:xfrm>
            <a:off x="30522" y="198784"/>
            <a:ext cx="7320998" cy="4337346"/>
          </a:xfrm>
          <a:prstGeom prst="rect">
            <a:avLst/>
          </a:prstGeom>
        </p:spPr>
      </p:pic>
      <p:pic>
        <p:nvPicPr>
          <p:cNvPr id="6" name="Picture 5">
            <a:extLst>
              <a:ext uri="{FF2B5EF4-FFF2-40B4-BE49-F238E27FC236}">
                <a16:creationId xmlns:a16="http://schemas.microsoft.com/office/drawing/2014/main" id="{71EE3014-191D-42D1-8479-1E49A6985F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4156154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5281F-5C23-43FB-9EF4-6A7C85F2A66F}"/>
              </a:ext>
            </a:extLst>
          </p:cNvPr>
          <p:cNvSpPr>
            <a:spLocks noGrp="1"/>
          </p:cNvSpPr>
          <p:nvPr>
            <p:ph type="title"/>
          </p:nvPr>
        </p:nvSpPr>
        <p:spPr/>
        <p:txBody>
          <a:bodyPr/>
          <a:lstStyle/>
          <a:p>
            <a:r>
              <a:rPr lang="en-GB" dirty="0"/>
              <a:t>Types of remote sensing: active / passive</a:t>
            </a:r>
            <a:endParaRPr lang="en-MY" dirty="0"/>
          </a:p>
        </p:txBody>
      </p:sp>
      <p:sp>
        <p:nvSpPr>
          <p:cNvPr id="3" name="Content Placeholder 2">
            <a:extLst>
              <a:ext uri="{FF2B5EF4-FFF2-40B4-BE49-F238E27FC236}">
                <a16:creationId xmlns:a16="http://schemas.microsoft.com/office/drawing/2014/main" id="{586BCF2D-8B3F-4E3B-9B30-45E7652CB23A}"/>
              </a:ext>
            </a:extLst>
          </p:cNvPr>
          <p:cNvSpPr>
            <a:spLocks noGrp="1"/>
          </p:cNvSpPr>
          <p:nvPr>
            <p:ph idx="1"/>
          </p:nvPr>
        </p:nvSpPr>
        <p:spPr/>
        <p:txBody>
          <a:bodyPr>
            <a:normAutofit/>
          </a:bodyPr>
          <a:lstStyle/>
          <a:p>
            <a:pPr>
              <a:buFont typeface="Wingdings" panose="05000000000000000000" pitchFamily="2" charset="2"/>
              <a:buChar char="Ø"/>
            </a:pPr>
            <a:r>
              <a:rPr lang="en-US" dirty="0"/>
              <a:t>Passive remote sensing: source of energy is natural, the Sun. </a:t>
            </a:r>
          </a:p>
          <a:p>
            <a:pPr>
              <a:buFont typeface="Wingdings" panose="05000000000000000000" pitchFamily="2" charset="2"/>
              <a:buChar char="Ø"/>
            </a:pPr>
            <a:r>
              <a:rPr lang="en-US" dirty="0"/>
              <a:t>Solar energy reflected by the targets at specific wavelength bands are recorded using sensors onboard air-borne or space borne platforms. </a:t>
            </a:r>
          </a:p>
          <a:p>
            <a:pPr>
              <a:buFont typeface="Wingdings" panose="05000000000000000000" pitchFamily="2" charset="2"/>
              <a:buChar char="Ø"/>
            </a:pPr>
            <a:r>
              <a:rPr lang="en-US" dirty="0"/>
              <a:t>How to ensure ample signal strength received at the sensor?</a:t>
            </a:r>
          </a:p>
          <a:p>
            <a:pPr>
              <a:buFont typeface="Wingdings" panose="05000000000000000000" pitchFamily="2" charset="2"/>
              <a:buChar char="Ø"/>
            </a:pPr>
            <a:r>
              <a:rPr lang="en-US" dirty="0"/>
              <a:t>By using wavelength / energy bands capable of traversing through the atmosphere, without significant loss through atmospheric interactions</a:t>
            </a:r>
          </a:p>
          <a:p>
            <a:pPr>
              <a:buFont typeface="Wingdings" panose="05000000000000000000" pitchFamily="2" charset="2"/>
              <a:buChar char="Ø"/>
            </a:pPr>
            <a:r>
              <a:rPr lang="en-US" dirty="0"/>
              <a:t>Any object which is at a temperature above 0˚ K (Kelvin) emits some radiation. </a:t>
            </a:r>
          </a:p>
          <a:p>
            <a:pPr>
              <a:buFont typeface="Wingdings" panose="05000000000000000000" pitchFamily="2" charset="2"/>
              <a:buChar char="Ø"/>
            </a:pPr>
            <a:r>
              <a:rPr lang="en-US" dirty="0"/>
              <a:t>Earth ambient temperature is about 300 ˚ K, thus it emits some radiation. However, not preferred as the energy content is very low.</a:t>
            </a:r>
            <a:endParaRPr lang="en-MY" dirty="0"/>
          </a:p>
        </p:txBody>
      </p:sp>
      <p:pic>
        <p:nvPicPr>
          <p:cNvPr id="4" name="Picture 3">
            <a:extLst>
              <a:ext uri="{FF2B5EF4-FFF2-40B4-BE49-F238E27FC236}">
                <a16:creationId xmlns:a16="http://schemas.microsoft.com/office/drawing/2014/main" id="{F5495FEA-74F2-42CD-83BB-D96CC0270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177482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3430B4-C2B6-48DA-A79F-757492AF8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97445D-0471-40B4-8DAE-7B722AAFD4B5}"/>
              </a:ext>
            </a:extLst>
          </p:cNvPr>
          <p:cNvSpPr>
            <a:spLocks noGrp="1"/>
          </p:cNvSpPr>
          <p:nvPr>
            <p:ph type="title"/>
          </p:nvPr>
        </p:nvSpPr>
        <p:spPr>
          <a:xfrm>
            <a:off x="1024128" y="459317"/>
            <a:ext cx="4389120" cy="1749552"/>
          </a:xfrm>
        </p:spPr>
        <p:txBody>
          <a:bodyPr>
            <a:normAutofit/>
          </a:bodyPr>
          <a:lstStyle/>
          <a:p>
            <a:r>
              <a:rPr lang="en-GB" sz="4400"/>
              <a:t>active rs</a:t>
            </a:r>
            <a:endParaRPr lang="en-MY" sz="4400"/>
          </a:p>
        </p:txBody>
      </p:sp>
      <p:cxnSp>
        <p:nvCxnSpPr>
          <p:cNvPr id="11" name="Straight Connector 10">
            <a:extLst>
              <a:ext uri="{FF2B5EF4-FFF2-40B4-BE49-F238E27FC236}">
                <a16:creationId xmlns:a16="http://schemas.microsoft.com/office/drawing/2014/main" id="{7153BDBF-1B08-496E-BED4-E0DE721A00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C543D88-DFF5-4A74-A251-F875B6579FFA}"/>
              </a:ext>
            </a:extLst>
          </p:cNvPr>
          <p:cNvSpPr>
            <a:spLocks noGrp="1"/>
          </p:cNvSpPr>
          <p:nvPr>
            <p:ph idx="1"/>
          </p:nvPr>
        </p:nvSpPr>
        <p:spPr>
          <a:xfrm>
            <a:off x="1024129" y="2286000"/>
            <a:ext cx="4389120" cy="3931920"/>
          </a:xfrm>
        </p:spPr>
        <p:txBody>
          <a:bodyPr>
            <a:normAutofit/>
          </a:bodyPr>
          <a:lstStyle/>
          <a:p>
            <a:pPr>
              <a:buFont typeface="Wingdings" panose="05000000000000000000" pitchFamily="2" charset="2"/>
              <a:buChar char="Ø"/>
            </a:pPr>
            <a:r>
              <a:rPr lang="en-US" sz="1800"/>
              <a:t>Energy is generated and sent from the remote sensing platform towards the targets.</a:t>
            </a:r>
          </a:p>
          <a:p>
            <a:pPr>
              <a:buFont typeface="Wingdings" panose="05000000000000000000" pitchFamily="2" charset="2"/>
              <a:buChar char="Ø"/>
            </a:pPr>
            <a:r>
              <a:rPr lang="en-US" sz="1800"/>
              <a:t>The energy reflected back from the targets are recorded using sensors onboard the remote sensing platform. </a:t>
            </a:r>
          </a:p>
          <a:p>
            <a:pPr>
              <a:buFont typeface="Wingdings" panose="05000000000000000000" pitchFamily="2" charset="2"/>
              <a:buChar char="Ø"/>
            </a:pPr>
            <a:r>
              <a:rPr lang="en-US" sz="1800"/>
              <a:t>Most of the microwave remote sensing is done through active remote sensing.</a:t>
            </a:r>
          </a:p>
          <a:p>
            <a:pPr>
              <a:buFont typeface="Wingdings" panose="05000000000000000000" pitchFamily="2" charset="2"/>
              <a:buChar char="Ø"/>
            </a:pPr>
            <a:r>
              <a:rPr lang="en-US" sz="1800"/>
              <a:t>Analogy between active and passive RS.</a:t>
            </a:r>
          </a:p>
          <a:p>
            <a:pPr>
              <a:buFont typeface="Wingdings" panose="05000000000000000000" pitchFamily="2" charset="2"/>
              <a:buChar char="Ø"/>
            </a:pPr>
            <a:r>
              <a:rPr lang="en-US" sz="1800"/>
              <a:t>Taking picture: Passive: normal, Active: with flash </a:t>
            </a:r>
            <a:endParaRPr lang="en-MY" sz="1800"/>
          </a:p>
        </p:txBody>
      </p:sp>
      <p:pic>
        <p:nvPicPr>
          <p:cNvPr id="4" name="Picture 3">
            <a:extLst>
              <a:ext uri="{FF2B5EF4-FFF2-40B4-BE49-F238E27FC236}">
                <a16:creationId xmlns:a16="http://schemas.microsoft.com/office/drawing/2014/main" id="{8807E2D0-C311-47ED-8392-3D8017795686}"/>
              </a:ext>
            </a:extLst>
          </p:cNvPr>
          <p:cNvPicPr>
            <a:picLocks noChangeAspect="1"/>
          </p:cNvPicPr>
          <p:nvPr/>
        </p:nvPicPr>
        <p:blipFill>
          <a:blip r:embed="rId2"/>
          <a:stretch>
            <a:fillRect/>
          </a:stretch>
        </p:blipFill>
        <p:spPr>
          <a:xfrm>
            <a:off x="6589643" y="1093304"/>
            <a:ext cx="5415961" cy="5443176"/>
          </a:xfrm>
          <a:prstGeom prst="rect">
            <a:avLst/>
          </a:prstGeom>
        </p:spPr>
      </p:pic>
      <p:pic>
        <p:nvPicPr>
          <p:cNvPr id="7" name="Picture 6">
            <a:extLst>
              <a:ext uri="{FF2B5EF4-FFF2-40B4-BE49-F238E27FC236}">
                <a16:creationId xmlns:a16="http://schemas.microsoft.com/office/drawing/2014/main" id="{4A7E5478-A10C-4D48-A7F2-B5A97D7E7D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4028764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21381-66BE-4F7E-9F79-390562AAE600}"/>
              </a:ext>
            </a:extLst>
          </p:cNvPr>
          <p:cNvSpPr>
            <a:spLocks noGrp="1"/>
          </p:cNvSpPr>
          <p:nvPr>
            <p:ph type="title"/>
          </p:nvPr>
        </p:nvSpPr>
        <p:spPr>
          <a:xfrm>
            <a:off x="1032920" y="136808"/>
            <a:ext cx="9720072" cy="1129284"/>
          </a:xfrm>
        </p:spPr>
        <p:txBody>
          <a:bodyPr/>
          <a:lstStyle/>
          <a:p>
            <a:r>
              <a:rPr lang="en-GB" dirty="0"/>
              <a:t>Air-borne vs space-borne </a:t>
            </a:r>
            <a:r>
              <a:rPr lang="en-GB" dirty="0" err="1"/>
              <a:t>rs</a:t>
            </a:r>
            <a:endParaRPr lang="en-MY" dirty="0"/>
          </a:p>
        </p:txBody>
      </p:sp>
      <p:graphicFrame>
        <p:nvGraphicFramePr>
          <p:cNvPr id="4" name="Table 3">
            <a:extLst>
              <a:ext uri="{FF2B5EF4-FFF2-40B4-BE49-F238E27FC236}">
                <a16:creationId xmlns:a16="http://schemas.microsoft.com/office/drawing/2014/main" id="{40626906-2371-4FFB-9049-783DA0FFF19F}"/>
              </a:ext>
            </a:extLst>
          </p:cNvPr>
          <p:cNvGraphicFramePr>
            <a:graphicFrameLocks noGrp="1"/>
          </p:cNvGraphicFramePr>
          <p:nvPr>
            <p:extLst>
              <p:ext uri="{D42A27DB-BD31-4B8C-83A1-F6EECF244321}">
                <p14:modId xmlns:p14="http://schemas.microsoft.com/office/powerpoint/2010/main" val="3909585689"/>
              </p:ext>
            </p:extLst>
          </p:nvPr>
        </p:nvGraphicFramePr>
        <p:xfrm>
          <a:off x="817685" y="1266092"/>
          <a:ext cx="10287000" cy="5243256"/>
        </p:xfrm>
        <a:graphic>
          <a:graphicData uri="http://schemas.openxmlformats.org/drawingml/2006/table">
            <a:tbl>
              <a:tblPr firstRow="1" bandRow="1">
                <a:tableStyleId>{5C22544A-7EE6-4342-B048-85BDC9FD1C3A}</a:tableStyleId>
              </a:tblPr>
              <a:tblGrid>
                <a:gridCol w="5143500">
                  <a:extLst>
                    <a:ext uri="{9D8B030D-6E8A-4147-A177-3AD203B41FA5}">
                      <a16:colId xmlns:a16="http://schemas.microsoft.com/office/drawing/2014/main" val="573767782"/>
                    </a:ext>
                  </a:extLst>
                </a:gridCol>
                <a:gridCol w="5143500">
                  <a:extLst>
                    <a:ext uri="{9D8B030D-6E8A-4147-A177-3AD203B41FA5}">
                      <a16:colId xmlns:a16="http://schemas.microsoft.com/office/drawing/2014/main" val="2933129892"/>
                    </a:ext>
                  </a:extLst>
                </a:gridCol>
              </a:tblGrid>
              <a:tr h="721476">
                <a:tc>
                  <a:txBody>
                    <a:bodyPr/>
                    <a:lstStyle/>
                    <a:p>
                      <a:pPr algn="ctr"/>
                      <a:r>
                        <a:rPr lang="en-GB" dirty="0"/>
                        <a:t>Air-borne RS</a:t>
                      </a:r>
                      <a:endParaRPr lang="en-MY" dirty="0"/>
                    </a:p>
                  </a:txBody>
                  <a:tcPr/>
                </a:tc>
                <a:tc>
                  <a:txBody>
                    <a:bodyPr/>
                    <a:lstStyle/>
                    <a:p>
                      <a:pPr algn="ctr"/>
                      <a:r>
                        <a:rPr lang="en-GB" dirty="0"/>
                        <a:t>Space-borne RS</a:t>
                      </a:r>
                      <a:endParaRPr lang="en-MY" dirty="0"/>
                    </a:p>
                  </a:txBody>
                  <a:tcPr/>
                </a:tc>
                <a:extLst>
                  <a:ext uri="{0D108BD9-81ED-4DB2-BD59-A6C34878D82A}">
                    <a16:rowId xmlns:a16="http://schemas.microsoft.com/office/drawing/2014/main" val="1663278554"/>
                  </a:ext>
                </a:extLst>
              </a:tr>
              <a:tr h="902569">
                <a:tc>
                  <a:txBody>
                    <a:bodyPr/>
                    <a:lstStyle/>
                    <a:p>
                      <a:pPr algn="ctr"/>
                      <a:r>
                        <a:rPr lang="en-US" dirty="0">
                          <a:solidFill>
                            <a:srgbClr val="000000"/>
                          </a:solidFill>
                          <a:latin typeface="Times New Roman" panose="02020603050405020304" pitchFamily="18" charset="0"/>
                        </a:rPr>
                        <a:t>Downward or sideward looking sensors mounted on aircrafts are used to obtain images of the earth's surface</a:t>
                      </a:r>
                      <a:endParaRPr lang="en-MY" dirty="0"/>
                    </a:p>
                  </a:txBody>
                  <a:tcPr/>
                </a:tc>
                <a:tc>
                  <a:txBody>
                    <a:bodyPr/>
                    <a:lstStyle/>
                    <a:p>
                      <a:pPr algn="ctr"/>
                      <a:r>
                        <a:rPr lang="en-US" sz="1800" b="0" i="0" u="none" strike="noStrike" kern="1200" baseline="0" dirty="0">
                          <a:solidFill>
                            <a:schemeClr val="dk1"/>
                          </a:solidFill>
                          <a:latin typeface="+mn-lt"/>
                          <a:ea typeface="+mn-ea"/>
                          <a:cs typeface="+mn-cs"/>
                        </a:rPr>
                        <a:t>Sensors mounted on space shuttles or satellites orbiting the Earth are used.</a:t>
                      </a:r>
                      <a:endParaRPr lang="en-MY" dirty="0"/>
                    </a:p>
                  </a:txBody>
                  <a:tcPr/>
                </a:tc>
                <a:extLst>
                  <a:ext uri="{0D108BD9-81ED-4DB2-BD59-A6C34878D82A}">
                    <a16:rowId xmlns:a16="http://schemas.microsoft.com/office/drawing/2014/main" val="2680615408"/>
                  </a:ext>
                </a:extLst>
              </a:tr>
              <a:tr h="721476">
                <a:tc>
                  <a:txBody>
                    <a:bodyPr/>
                    <a:lstStyle/>
                    <a:p>
                      <a:pPr algn="ctr"/>
                      <a:r>
                        <a:rPr lang="en-US" sz="1800" b="0" i="0" u="none" strike="noStrike" kern="1200" baseline="0" dirty="0">
                          <a:solidFill>
                            <a:schemeClr val="dk1"/>
                          </a:solidFill>
                          <a:latin typeface="+mn-lt"/>
                          <a:ea typeface="+mn-ea"/>
                          <a:cs typeface="+mn-cs"/>
                        </a:rPr>
                        <a:t>Very high spatial resolution images </a:t>
                      </a:r>
                      <a:endParaRPr lang="en-MY" dirty="0"/>
                    </a:p>
                  </a:txBody>
                  <a:tcPr/>
                </a:tc>
                <a:tc>
                  <a:txBody>
                    <a:bodyPr/>
                    <a:lstStyle/>
                    <a:p>
                      <a:pPr algn="ctr"/>
                      <a:r>
                        <a:rPr lang="en-US" sz="1800" b="0" i="0" u="none" strike="noStrike" kern="1200" baseline="0" dirty="0">
                          <a:solidFill>
                            <a:schemeClr val="dk1"/>
                          </a:solidFill>
                          <a:latin typeface="+mn-lt"/>
                          <a:ea typeface="+mn-ea"/>
                          <a:cs typeface="+mn-cs"/>
                        </a:rPr>
                        <a:t>Satellite imagery has a lower resolution </a:t>
                      </a:r>
                      <a:endParaRPr lang="en-MY" dirty="0"/>
                    </a:p>
                  </a:txBody>
                  <a:tcPr/>
                </a:tc>
                <a:extLst>
                  <a:ext uri="{0D108BD9-81ED-4DB2-BD59-A6C34878D82A}">
                    <a16:rowId xmlns:a16="http://schemas.microsoft.com/office/drawing/2014/main" val="577867596"/>
                  </a:ext>
                </a:extLst>
              </a:tr>
              <a:tr h="721476">
                <a:tc>
                  <a:txBody>
                    <a:bodyPr/>
                    <a:lstStyle/>
                    <a:p>
                      <a:pPr algn="ctr"/>
                      <a:r>
                        <a:rPr lang="en-MY" sz="1800" b="0" i="0" u="none" strike="noStrike" kern="1200" baseline="0" dirty="0">
                          <a:solidFill>
                            <a:schemeClr val="dk1"/>
                          </a:solidFill>
                          <a:latin typeface="+mn-lt"/>
                          <a:ea typeface="+mn-ea"/>
                          <a:cs typeface="+mn-cs"/>
                        </a:rPr>
                        <a:t>Less coverage area </a:t>
                      </a:r>
                      <a:endParaRPr lang="en-MY" dirty="0"/>
                    </a:p>
                  </a:txBody>
                  <a:tcPr/>
                </a:tc>
                <a:tc>
                  <a:txBody>
                    <a:bodyPr/>
                    <a:lstStyle/>
                    <a:p>
                      <a:pPr algn="ctr"/>
                      <a:r>
                        <a:rPr lang="en-GB" dirty="0"/>
                        <a:t>Large area coverage</a:t>
                      </a:r>
                      <a:endParaRPr lang="en-MY" dirty="0"/>
                    </a:p>
                  </a:txBody>
                  <a:tcPr/>
                </a:tc>
                <a:extLst>
                  <a:ext uri="{0D108BD9-81ED-4DB2-BD59-A6C34878D82A}">
                    <a16:rowId xmlns:a16="http://schemas.microsoft.com/office/drawing/2014/main" val="329748463"/>
                  </a:ext>
                </a:extLst>
              </a:tr>
              <a:tr h="721476">
                <a:tc>
                  <a:txBody>
                    <a:bodyPr/>
                    <a:lstStyle/>
                    <a:p>
                      <a:pPr algn="ctr"/>
                      <a:r>
                        <a:rPr lang="en-US" sz="1800" b="0" i="0" u="none" strike="noStrike" kern="1200" baseline="0" dirty="0">
                          <a:solidFill>
                            <a:schemeClr val="dk1"/>
                          </a:solidFill>
                          <a:latin typeface="+mn-lt"/>
                          <a:ea typeface="+mn-ea"/>
                          <a:cs typeface="+mn-cs"/>
                        </a:rPr>
                        <a:t>High cost per unit area of ground coverage </a:t>
                      </a:r>
                      <a:endParaRPr lang="en-MY" dirty="0"/>
                    </a:p>
                  </a:txBody>
                  <a:tcPr/>
                </a:tc>
                <a:tc>
                  <a:txBody>
                    <a:bodyPr/>
                    <a:lstStyle/>
                    <a:p>
                      <a:pPr algn="ctr"/>
                      <a:r>
                        <a:rPr lang="en-US" sz="1800" b="0" i="0" u="none" strike="noStrike" kern="1200" baseline="0" dirty="0">
                          <a:solidFill>
                            <a:schemeClr val="dk1"/>
                          </a:solidFill>
                          <a:latin typeface="+mn-lt"/>
                          <a:ea typeface="+mn-ea"/>
                          <a:cs typeface="+mn-cs"/>
                        </a:rPr>
                        <a:t>Less cost per unit area of coverage </a:t>
                      </a:r>
                      <a:endParaRPr lang="en-MY" dirty="0"/>
                    </a:p>
                  </a:txBody>
                  <a:tcPr/>
                </a:tc>
                <a:extLst>
                  <a:ext uri="{0D108BD9-81ED-4DB2-BD59-A6C34878D82A}">
                    <a16:rowId xmlns:a16="http://schemas.microsoft.com/office/drawing/2014/main" val="921587355"/>
                  </a:ext>
                </a:extLst>
              </a:tr>
              <a:tr h="721476">
                <a:tc>
                  <a:txBody>
                    <a:bodyPr/>
                    <a:lstStyle/>
                    <a:p>
                      <a:pPr algn="ctr"/>
                      <a:r>
                        <a:rPr lang="en-MY" sz="1800" b="0" i="0" u="none" strike="noStrike" kern="1200" baseline="0" dirty="0">
                          <a:solidFill>
                            <a:schemeClr val="dk1"/>
                          </a:solidFill>
                          <a:latin typeface="+mn-lt"/>
                          <a:ea typeface="+mn-ea"/>
                          <a:cs typeface="+mn-cs"/>
                        </a:rPr>
                        <a:t>One-time operation</a:t>
                      </a:r>
                      <a:endParaRPr lang="en-MY" dirty="0"/>
                    </a:p>
                  </a:txBody>
                  <a:tcPr/>
                </a:tc>
                <a:tc>
                  <a:txBody>
                    <a:bodyPr/>
                    <a:lstStyle/>
                    <a:p>
                      <a:pPr algn="ctr"/>
                      <a:r>
                        <a:rPr lang="en-US" sz="1800" b="0" i="0" u="none" strike="noStrike" kern="1200" baseline="0" dirty="0">
                          <a:solidFill>
                            <a:schemeClr val="dk1"/>
                          </a:solidFill>
                          <a:latin typeface="+mn-lt"/>
                          <a:ea typeface="+mn-ea"/>
                          <a:cs typeface="+mn-cs"/>
                        </a:rPr>
                        <a:t>Continuous monitoring of the earth features </a:t>
                      </a:r>
                      <a:endParaRPr lang="en-MY" dirty="0"/>
                    </a:p>
                  </a:txBody>
                  <a:tcPr/>
                </a:tc>
                <a:extLst>
                  <a:ext uri="{0D108BD9-81ED-4DB2-BD59-A6C34878D82A}">
                    <a16:rowId xmlns:a16="http://schemas.microsoft.com/office/drawing/2014/main" val="1407109545"/>
                  </a:ext>
                </a:extLst>
              </a:tr>
              <a:tr h="721476">
                <a:tc>
                  <a:txBody>
                    <a:bodyPr/>
                    <a:lstStyle/>
                    <a:p>
                      <a:pPr algn="ctr"/>
                      <a:r>
                        <a:rPr lang="en-US" sz="1800" b="0" i="0" u="none" strike="noStrike" kern="1200" baseline="0" dirty="0">
                          <a:solidFill>
                            <a:schemeClr val="dk1"/>
                          </a:solidFill>
                          <a:latin typeface="+mn-lt"/>
                          <a:ea typeface="+mn-ea"/>
                          <a:cs typeface="+mn-cs"/>
                        </a:rPr>
                        <a:t>LiDAR, analog aerial photography, videography, thermal imagery and digital photography </a:t>
                      </a:r>
                      <a:endParaRPr lang="en-MY" dirty="0"/>
                    </a:p>
                  </a:txBody>
                  <a:tcPr/>
                </a:tc>
                <a:tc>
                  <a:txBody>
                    <a:bodyPr/>
                    <a:lstStyle/>
                    <a:p>
                      <a:pPr algn="ctr"/>
                      <a:r>
                        <a:rPr lang="en-MY" sz="1800" b="0" i="0" u="none" strike="noStrike" kern="1200" baseline="0" dirty="0">
                          <a:solidFill>
                            <a:schemeClr val="dk1"/>
                          </a:solidFill>
                          <a:latin typeface="+mn-lt"/>
                          <a:ea typeface="+mn-ea"/>
                          <a:cs typeface="+mn-cs"/>
                        </a:rPr>
                        <a:t>Landsat satellites, </a:t>
                      </a:r>
                      <a:r>
                        <a:rPr lang="en-MY" sz="1800" b="0" i="0" u="none" strike="noStrike" kern="1200" baseline="0" dirty="0" err="1">
                          <a:solidFill>
                            <a:schemeClr val="dk1"/>
                          </a:solidFill>
                          <a:latin typeface="+mn-lt"/>
                          <a:ea typeface="+mn-ea"/>
                          <a:cs typeface="+mn-cs"/>
                        </a:rPr>
                        <a:t>RazakSAT</a:t>
                      </a:r>
                      <a:r>
                        <a:rPr lang="en-MY" sz="1800" b="0" i="0" u="none" strike="noStrike" kern="1200" baseline="0" dirty="0">
                          <a:solidFill>
                            <a:schemeClr val="dk1"/>
                          </a:solidFill>
                          <a:latin typeface="+mn-lt"/>
                          <a:ea typeface="+mn-ea"/>
                          <a:cs typeface="+mn-cs"/>
                        </a:rPr>
                        <a:t>, IKONOS, SPOT satellites, AQUA and TERRA of NASA and INSAT satellite </a:t>
                      </a:r>
                      <a:endParaRPr lang="en-MY" dirty="0"/>
                    </a:p>
                  </a:txBody>
                  <a:tcPr/>
                </a:tc>
                <a:extLst>
                  <a:ext uri="{0D108BD9-81ED-4DB2-BD59-A6C34878D82A}">
                    <a16:rowId xmlns:a16="http://schemas.microsoft.com/office/drawing/2014/main" val="851556743"/>
                  </a:ext>
                </a:extLst>
              </a:tr>
            </a:tbl>
          </a:graphicData>
        </a:graphic>
      </p:graphicFrame>
      <p:pic>
        <p:nvPicPr>
          <p:cNvPr id="5" name="Picture 4">
            <a:extLst>
              <a:ext uri="{FF2B5EF4-FFF2-40B4-BE49-F238E27FC236}">
                <a16:creationId xmlns:a16="http://schemas.microsoft.com/office/drawing/2014/main" id="{84BD3DE3-CE7F-42EF-85FC-2A354FA360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3098384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DF45-F054-4501-92A8-689A8F65CC92}"/>
              </a:ext>
            </a:extLst>
          </p:cNvPr>
          <p:cNvSpPr>
            <a:spLocks noGrp="1"/>
          </p:cNvSpPr>
          <p:nvPr>
            <p:ph type="title"/>
          </p:nvPr>
        </p:nvSpPr>
        <p:spPr>
          <a:xfrm>
            <a:off x="484479" y="585216"/>
            <a:ext cx="3133581" cy="1499616"/>
          </a:xfrm>
        </p:spPr>
        <p:txBody>
          <a:bodyPr>
            <a:normAutofit/>
          </a:bodyPr>
          <a:lstStyle/>
          <a:p>
            <a:r>
              <a:rPr lang="en-GB" sz="4000" dirty="0"/>
              <a:t>Ideal </a:t>
            </a:r>
            <a:r>
              <a:rPr lang="en-GB" sz="4000" dirty="0" err="1"/>
              <a:t>rs</a:t>
            </a:r>
            <a:endParaRPr lang="en-MY" sz="4000" dirty="0"/>
          </a:p>
        </p:txBody>
      </p:sp>
      <p:sp>
        <p:nvSpPr>
          <p:cNvPr id="3" name="Content Placeholder 2">
            <a:extLst>
              <a:ext uri="{FF2B5EF4-FFF2-40B4-BE49-F238E27FC236}">
                <a16:creationId xmlns:a16="http://schemas.microsoft.com/office/drawing/2014/main" id="{E68454A1-1424-4617-84EA-EBDBE0A0CBA6}"/>
              </a:ext>
            </a:extLst>
          </p:cNvPr>
          <p:cNvSpPr>
            <a:spLocks noGrp="1"/>
          </p:cNvSpPr>
          <p:nvPr>
            <p:ph idx="1"/>
          </p:nvPr>
        </p:nvSpPr>
        <p:spPr>
          <a:xfrm>
            <a:off x="378084" y="2340864"/>
            <a:ext cx="3133580" cy="3931920"/>
          </a:xfrm>
        </p:spPr>
        <p:txBody>
          <a:bodyPr>
            <a:normAutofit/>
          </a:bodyPr>
          <a:lstStyle/>
          <a:p>
            <a:r>
              <a:rPr lang="en-GB" sz="2000" dirty="0"/>
              <a:t>1) Energy Source</a:t>
            </a:r>
          </a:p>
          <a:p>
            <a:r>
              <a:rPr lang="en-GB" sz="2000" dirty="0"/>
              <a:t>2) Atmosphere</a:t>
            </a:r>
          </a:p>
          <a:p>
            <a:r>
              <a:rPr lang="en-GB" sz="2000" dirty="0"/>
              <a:t>3) Earth Surface</a:t>
            </a:r>
          </a:p>
          <a:p>
            <a:r>
              <a:rPr lang="en-GB" sz="2000" dirty="0"/>
              <a:t>4) Sensor</a:t>
            </a:r>
          </a:p>
          <a:p>
            <a:r>
              <a:rPr lang="en-GB" sz="2000" dirty="0"/>
              <a:t>5) Data Handling System</a:t>
            </a:r>
          </a:p>
          <a:p>
            <a:r>
              <a:rPr lang="en-GB" sz="2000" dirty="0"/>
              <a:t>6) Data Users</a:t>
            </a:r>
            <a:endParaRPr lang="en-MY" sz="2000" dirty="0"/>
          </a:p>
        </p:txBody>
      </p:sp>
      <p:pic>
        <p:nvPicPr>
          <p:cNvPr id="4" name="Picture 3">
            <a:extLst>
              <a:ext uri="{FF2B5EF4-FFF2-40B4-BE49-F238E27FC236}">
                <a16:creationId xmlns:a16="http://schemas.microsoft.com/office/drawing/2014/main" id="{86380CA1-FA22-4301-8EF8-4CB6FB5AEB72}"/>
              </a:ext>
            </a:extLst>
          </p:cNvPr>
          <p:cNvPicPr>
            <a:picLocks noChangeAspect="1"/>
          </p:cNvPicPr>
          <p:nvPr/>
        </p:nvPicPr>
        <p:blipFill>
          <a:blip r:embed="rId2"/>
          <a:stretch>
            <a:fillRect/>
          </a:stretch>
        </p:blipFill>
        <p:spPr>
          <a:xfrm>
            <a:off x="3724456" y="1497218"/>
            <a:ext cx="7827464" cy="4376807"/>
          </a:xfrm>
          <a:prstGeom prst="rect">
            <a:avLst/>
          </a:prstGeom>
        </p:spPr>
      </p:pic>
      <p:pic>
        <p:nvPicPr>
          <p:cNvPr id="8" name="Picture 7">
            <a:extLst>
              <a:ext uri="{FF2B5EF4-FFF2-40B4-BE49-F238E27FC236}">
                <a16:creationId xmlns:a16="http://schemas.microsoft.com/office/drawing/2014/main" id="{3C108A84-D240-4268-B4F7-4B9FD2359A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4281302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3B4C4-84DE-4D05-B154-74CF1D6F7BF9}"/>
              </a:ext>
            </a:extLst>
          </p:cNvPr>
          <p:cNvSpPr>
            <a:spLocks noGrp="1"/>
          </p:cNvSpPr>
          <p:nvPr>
            <p:ph type="title"/>
          </p:nvPr>
        </p:nvSpPr>
        <p:spPr/>
        <p:txBody>
          <a:bodyPr/>
          <a:lstStyle/>
          <a:p>
            <a:endParaRPr lang="en-MY"/>
          </a:p>
        </p:txBody>
      </p:sp>
      <p:graphicFrame>
        <p:nvGraphicFramePr>
          <p:cNvPr id="4" name="Content Placeholder 3">
            <a:extLst>
              <a:ext uri="{FF2B5EF4-FFF2-40B4-BE49-F238E27FC236}">
                <a16:creationId xmlns:a16="http://schemas.microsoft.com/office/drawing/2014/main" id="{FD35A951-0B02-4E15-BF01-6B62492080B1}"/>
              </a:ext>
            </a:extLst>
          </p:cNvPr>
          <p:cNvGraphicFramePr>
            <a:graphicFrameLocks noGrp="1"/>
          </p:cNvGraphicFramePr>
          <p:nvPr>
            <p:ph idx="1"/>
            <p:extLst>
              <p:ext uri="{D42A27DB-BD31-4B8C-83A1-F6EECF244321}">
                <p14:modId xmlns:p14="http://schemas.microsoft.com/office/powerpoint/2010/main" val="467099796"/>
              </p:ext>
            </p:extLst>
          </p:nvPr>
        </p:nvGraphicFramePr>
        <p:xfrm>
          <a:off x="1023938" y="2286000"/>
          <a:ext cx="9720262" cy="3763987"/>
        </p:xfrm>
        <a:graphic>
          <a:graphicData uri="http://schemas.openxmlformats.org/drawingml/2006/table">
            <a:tbl>
              <a:tblPr firstRow="1" bandRow="1">
                <a:tableStyleId>{5C22544A-7EE6-4342-B048-85BDC9FD1C3A}</a:tableStyleId>
              </a:tblPr>
              <a:tblGrid>
                <a:gridCol w="4860131">
                  <a:extLst>
                    <a:ext uri="{9D8B030D-6E8A-4147-A177-3AD203B41FA5}">
                      <a16:colId xmlns:a16="http://schemas.microsoft.com/office/drawing/2014/main" val="2985026091"/>
                    </a:ext>
                  </a:extLst>
                </a:gridCol>
                <a:gridCol w="4860131">
                  <a:extLst>
                    <a:ext uri="{9D8B030D-6E8A-4147-A177-3AD203B41FA5}">
                      <a16:colId xmlns:a16="http://schemas.microsoft.com/office/drawing/2014/main" val="4209583691"/>
                    </a:ext>
                  </a:extLst>
                </a:gridCol>
              </a:tblGrid>
              <a:tr h="655027">
                <a:tc>
                  <a:txBody>
                    <a:bodyPr/>
                    <a:lstStyle/>
                    <a:p>
                      <a:pPr algn="ctr"/>
                      <a:r>
                        <a:rPr lang="en-GB" dirty="0"/>
                        <a:t>Ideal RS</a:t>
                      </a:r>
                      <a:endParaRPr lang="en-MY" dirty="0"/>
                    </a:p>
                  </a:txBody>
                  <a:tcPr/>
                </a:tc>
                <a:tc>
                  <a:txBody>
                    <a:bodyPr/>
                    <a:lstStyle/>
                    <a:p>
                      <a:pPr algn="ctr"/>
                      <a:r>
                        <a:rPr lang="en-GB" dirty="0"/>
                        <a:t>Real RS</a:t>
                      </a:r>
                      <a:endParaRPr lang="en-MY" dirty="0"/>
                    </a:p>
                  </a:txBody>
                  <a:tcPr/>
                </a:tc>
                <a:extLst>
                  <a:ext uri="{0D108BD9-81ED-4DB2-BD59-A6C34878D82A}">
                    <a16:rowId xmlns:a16="http://schemas.microsoft.com/office/drawing/2014/main" val="2939598361"/>
                  </a:ext>
                </a:extLst>
              </a:tr>
              <a:tr h="655027">
                <a:tc>
                  <a:txBody>
                    <a:bodyPr/>
                    <a:lstStyle/>
                    <a:p>
                      <a:endParaRPr lang="en-MY" sz="1800" b="0" i="0" u="none" strike="noStrike" kern="1200" baseline="0" dirty="0">
                        <a:solidFill>
                          <a:schemeClr val="dk1"/>
                        </a:solidFill>
                        <a:latin typeface="+mn-lt"/>
                        <a:ea typeface="+mn-ea"/>
                        <a:cs typeface="+mn-cs"/>
                      </a:endParaRPr>
                    </a:p>
                    <a:p>
                      <a:r>
                        <a:rPr lang="en-US" sz="1800" b="0" i="0" u="none" strike="noStrike" kern="1200" baseline="0" dirty="0">
                          <a:solidFill>
                            <a:schemeClr val="dk1"/>
                          </a:solidFill>
                          <a:latin typeface="+mn-lt"/>
                          <a:ea typeface="+mn-ea"/>
                          <a:cs typeface="+mn-cs"/>
                        </a:rPr>
                        <a:t>A Uniform Energy Source which provides energy over all wavelengths, at a constant, known, high level of output </a:t>
                      </a:r>
                    </a:p>
                    <a:p>
                      <a:pPr algn="ctr"/>
                      <a:endParaRPr lang="en-MY" dirty="0"/>
                    </a:p>
                  </a:txBody>
                  <a:tcPr/>
                </a:tc>
                <a:tc>
                  <a:txBody>
                    <a:bodyPr/>
                    <a:lstStyle/>
                    <a:p>
                      <a:endParaRPr lang="en-MY" sz="1800" b="0" i="0" u="none" strike="noStrike" kern="1200" baseline="0" dirty="0">
                        <a:solidFill>
                          <a:schemeClr val="dk1"/>
                        </a:solidFill>
                        <a:latin typeface="+mn-lt"/>
                        <a:ea typeface="+mn-ea"/>
                        <a:cs typeface="+mn-cs"/>
                      </a:endParaRPr>
                    </a:p>
                    <a:p>
                      <a:pPr algn="l"/>
                      <a:r>
                        <a:rPr lang="en-US" sz="1800" b="0" i="0" u="none" strike="noStrike" kern="1200" baseline="0" dirty="0">
                          <a:solidFill>
                            <a:schemeClr val="dk1"/>
                          </a:solidFill>
                          <a:latin typeface="+mn-lt"/>
                          <a:ea typeface="+mn-ea"/>
                          <a:cs typeface="+mn-cs"/>
                        </a:rPr>
                        <a:t>The energy sources for real systems are usually non-uniform over various wavelengths and also vary with time and space. This has major effect on the passive remote sensing systems. The spectral distribution of reflected sunlight varies both temporally and spatially. Earth surface materials also emit energy to varying degrees of efficiency. A real remote sensing system needs calibration for source characteristics. </a:t>
                      </a:r>
                    </a:p>
                    <a:p>
                      <a:endParaRPr lang="en-MY" dirty="0"/>
                    </a:p>
                  </a:txBody>
                  <a:tcPr/>
                </a:tc>
                <a:extLst>
                  <a:ext uri="{0D108BD9-81ED-4DB2-BD59-A6C34878D82A}">
                    <a16:rowId xmlns:a16="http://schemas.microsoft.com/office/drawing/2014/main" val="3145501327"/>
                  </a:ext>
                </a:extLst>
              </a:tr>
            </a:tbl>
          </a:graphicData>
        </a:graphic>
      </p:graphicFrame>
      <p:sp>
        <p:nvSpPr>
          <p:cNvPr id="5" name="Arrow: Left 4">
            <a:extLst>
              <a:ext uri="{FF2B5EF4-FFF2-40B4-BE49-F238E27FC236}">
                <a16:creationId xmlns:a16="http://schemas.microsoft.com/office/drawing/2014/main" id="{E2404C52-FD32-4F61-BDF2-E406F1DBFE88}"/>
              </a:ext>
            </a:extLst>
          </p:cNvPr>
          <p:cNvSpPr/>
          <p:nvPr/>
        </p:nvSpPr>
        <p:spPr>
          <a:xfrm>
            <a:off x="11183815" y="6207369"/>
            <a:ext cx="553916" cy="4923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6" name="Picture 5">
            <a:extLst>
              <a:ext uri="{FF2B5EF4-FFF2-40B4-BE49-F238E27FC236}">
                <a16:creationId xmlns:a16="http://schemas.microsoft.com/office/drawing/2014/main" id="{2E352389-E99B-4661-902E-DF766FA0C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1968716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D1C4E-192A-451E-8263-13133DCCED0C}"/>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AF92F0B4-E250-4C1A-B065-FD9CD941C25A}"/>
              </a:ext>
            </a:extLst>
          </p:cNvPr>
          <p:cNvSpPr>
            <a:spLocks noGrp="1"/>
          </p:cNvSpPr>
          <p:nvPr>
            <p:ph idx="1"/>
          </p:nvPr>
        </p:nvSpPr>
        <p:spPr>
          <a:xfrm>
            <a:off x="1024128" y="2286000"/>
            <a:ext cx="9720073" cy="2941027"/>
          </a:xfrm>
        </p:spPr>
        <p:txBody>
          <a:bodyPr/>
          <a:lstStyle/>
          <a:p>
            <a:endParaRPr lang="en-MY" dirty="0"/>
          </a:p>
        </p:txBody>
      </p:sp>
      <p:graphicFrame>
        <p:nvGraphicFramePr>
          <p:cNvPr id="4" name="Content Placeholder 3">
            <a:extLst>
              <a:ext uri="{FF2B5EF4-FFF2-40B4-BE49-F238E27FC236}">
                <a16:creationId xmlns:a16="http://schemas.microsoft.com/office/drawing/2014/main" id="{CABBAB0E-ACAC-42E0-8440-99DE93C64BA2}"/>
              </a:ext>
            </a:extLst>
          </p:cNvPr>
          <p:cNvGraphicFramePr>
            <a:graphicFrameLocks/>
          </p:cNvGraphicFramePr>
          <p:nvPr>
            <p:extLst>
              <p:ext uri="{D42A27DB-BD31-4B8C-83A1-F6EECF244321}">
                <p14:modId xmlns:p14="http://schemas.microsoft.com/office/powerpoint/2010/main" val="4125329891"/>
              </p:ext>
            </p:extLst>
          </p:nvPr>
        </p:nvGraphicFramePr>
        <p:xfrm>
          <a:off x="848092" y="79132"/>
          <a:ext cx="9720262" cy="2941027"/>
        </p:xfrm>
        <a:graphic>
          <a:graphicData uri="http://schemas.openxmlformats.org/drawingml/2006/table">
            <a:tbl>
              <a:tblPr firstRow="1" bandRow="1">
                <a:tableStyleId>{5C22544A-7EE6-4342-B048-85BDC9FD1C3A}</a:tableStyleId>
              </a:tblPr>
              <a:tblGrid>
                <a:gridCol w="4860131">
                  <a:extLst>
                    <a:ext uri="{9D8B030D-6E8A-4147-A177-3AD203B41FA5}">
                      <a16:colId xmlns:a16="http://schemas.microsoft.com/office/drawing/2014/main" val="2985026091"/>
                    </a:ext>
                  </a:extLst>
                </a:gridCol>
                <a:gridCol w="4860131">
                  <a:extLst>
                    <a:ext uri="{9D8B030D-6E8A-4147-A177-3AD203B41FA5}">
                      <a16:colId xmlns:a16="http://schemas.microsoft.com/office/drawing/2014/main" val="4209583691"/>
                    </a:ext>
                  </a:extLst>
                </a:gridCol>
              </a:tblGrid>
              <a:tr h="655027">
                <a:tc>
                  <a:txBody>
                    <a:bodyPr/>
                    <a:lstStyle/>
                    <a:p>
                      <a:pPr algn="ctr"/>
                      <a:r>
                        <a:rPr lang="en-GB" dirty="0"/>
                        <a:t>Ideal RS</a:t>
                      </a:r>
                      <a:endParaRPr lang="en-MY" dirty="0"/>
                    </a:p>
                  </a:txBody>
                  <a:tcPr/>
                </a:tc>
                <a:tc>
                  <a:txBody>
                    <a:bodyPr/>
                    <a:lstStyle/>
                    <a:p>
                      <a:pPr algn="ctr"/>
                      <a:r>
                        <a:rPr lang="en-GB" dirty="0"/>
                        <a:t>Real RS</a:t>
                      </a:r>
                      <a:endParaRPr lang="en-MY" dirty="0"/>
                    </a:p>
                  </a:txBody>
                  <a:tcPr/>
                </a:tc>
                <a:extLst>
                  <a:ext uri="{0D108BD9-81ED-4DB2-BD59-A6C34878D82A}">
                    <a16:rowId xmlns:a16="http://schemas.microsoft.com/office/drawing/2014/main" val="2939598361"/>
                  </a:ext>
                </a:extLst>
              </a:tr>
              <a:tr h="655027">
                <a:tc>
                  <a:txBody>
                    <a:bodyPr/>
                    <a:lstStyle/>
                    <a:p>
                      <a:endParaRPr lang="en-MY" sz="1800" b="0" i="0" u="none" strike="noStrike" kern="1200" baseline="0" dirty="0">
                        <a:solidFill>
                          <a:schemeClr val="dk1"/>
                        </a:solidFill>
                        <a:latin typeface="+mn-lt"/>
                        <a:ea typeface="+mn-ea"/>
                        <a:cs typeface="+mn-cs"/>
                      </a:endParaRPr>
                    </a:p>
                    <a:p>
                      <a:r>
                        <a:rPr lang="en-US" sz="1800" b="0" i="0" u="none" strike="noStrike" kern="1200" baseline="0" dirty="0">
                          <a:solidFill>
                            <a:schemeClr val="dk1"/>
                          </a:solidFill>
                          <a:latin typeface="+mn-lt"/>
                          <a:ea typeface="+mn-ea"/>
                          <a:cs typeface="+mn-cs"/>
                        </a:rPr>
                        <a:t>A Non-interfering Atmosphere which will not modify either the energy transmitted from the source or emitted (or reflected) from the object in any manner. </a:t>
                      </a:r>
                    </a:p>
                    <a:p>
                      <a:pPr algn="ctr"/>
                      <a:endParaRPr lang="en-MY" dirty="0"/>
                    </a:p>
                  </a:txBody>
                  <a:tcPr/>
                </a:tc>
                <a:tc>
                  <a:txBody>
                    <a:bodyPr/>
                    <a:lstStyle/>
                    <a:p>
                      <a:endParaRPr lang="en-MY" sz="1800" b="0" i="0" u="none" strike="noStrike" kern="1200" baseline="0" dirty="0">
                        <a:solidFill>
                          <a:schemeClr val="dk1"/>
                        </a:solidFill>
                        <a:latin typeface="+mn-lt"/>
                        <a:ea typeface="+mn-ea"/>
                        <a:cs typeface="+mn-cs"/>
                      </a:endParaRPr>
                    </a:p>
                    <a:p>
                      <a:r>
                        <a:rPr lang="en-US" sz="1800" b="0" i="0" u="none" strike="noStrike" kern="1200" baseline="0" dirty="0">
                          <a:solidFill>
                            <a:schemeClr val="dk1"/>
                          </a:solidFill>
                          <a:latin typeface="+mn-lt"/>
                          <a:ea typeface="+mn-ea"/>
                          <a:cs typeface="+mn-cs"/>
                        </a:rPr>
                        <a:t>The atmosphere modifies the spectral distribution and strength of the energy received or emitted. The effect of atmospheric interaction varies with the wavelength associated, sensor used and the sensing application. Calibration is required to eliminate or compensate these atmospheric effects. </a:t>
                      </a:r>
                    </a:p>
                    <a:p>
                      <a:endParaRPr lang="en-MY" dirty="0"/>
                    </a:p>
                  </a:txBody>
                  <a:tcPr/>
                </a:tc>
                <a:extLst>
                  <a:ext uri="{0D108BD9-81ED-4DB2-BD59-A6C34878D82A}">
                    <a16:rowId xmlns:a16="http://schemas.microsoft.com/office/drawing/2014/main" val="3145501327"/>
                  </a:ext>
                </a:extLst>
              </a:tr>
            </a:tbl>
          </a:graphicData>
        </a:graphic>
      </p:graphicFrame>
      <p:pic>
        <p:nvPicPr>
          <p:cNvPr id="5" name="Picture 4">
            <a:extLst>
              <a:ext uri="{FF2B5EF4-FFF2-40B4-BE49-F238E27FC236}">
                <a16:creationId xmlns:a16="http://schemas.microsoft.com/office/drawing/2014/main" id="{6184C8FA-5AF5-468D-8883-B288CBB2F311}"/>
              </a:ext>
            </a:extLst>
          </p:cNvPr>
          <p:cNvPicPr>
            <a:picLocks noChangeAspect="1"/>
          </p:cNvPicPr>
          <p:nvPr/>
        </p:nvPicPr>
        <p:blipFill>
          <a:blip r:embed="rId2"/>
          <a:stretch>
            <a:fillRect/>
          </a:stretch>
        </p:blipFill>
        <p:spPr>
          <a:xfrm>
            <a:off x="3244362" y="3105885"/>
            <a:ext cx="5631513" cy="3726403"/>
          </a:xfrm>
          <a:prstGeom prst="rect">
            <a:avLst/>
          </a:prstGeom>
        </p:spPr>
      </p:pic>
      <p:sp>
        <p:nvSpPr>
          <p:cNvPr id="6" name="Arrow: Left 5">
            <a:extLst>
              <a:ext uri="{FF2B5EF4-FFF2-40B4-BE49-F238E27FC236}">
                <a16:creationId xmlns:a16="http://schemas.microsoft.com/office/drawing/2014/main" id="{A9BCFF93-1549-4871-B7C6-43549E7606FF}"/>
              </a:ext>
            </a:extLst>
          </p:cNvPr>
          <p:cNvSpPr/>
          <p:nvPr/>
        </p:nvSpPr>
        <p:spPr>
          <a:xfrm>
            <a:off x="11183815" y="6207369"/>
            <a:ext cx="553916" cy="4923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7" name="Picture 6">
            <a:extLst>
              <a:ext uri="{FF2B5EF4-FFF2-40B4-BE49-F238E27FC236}">
                <a16:creationId xmlns:a16="http://schemas.microsoft.com/office/drawing/2014/main" id="{8B37D2F5-2AAF-46A7-B567-DD551ED01B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1622427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MY" dirty="0"/>
            </a:br>
            <a:r>
              <a:rPr lang="en-US" dirty="0"/>
              <a:t> </a:t>
            </a:r>
            <a:r>
              <a:rPr lang="en-US" b="1" dirty="0"/>
              <a:t>BASIC CONCEPTS OF REMOTE SENSING (RS)  </a:t>
            </a:r>
            <a:endParaRPr lang="en-US" dirty="0"/>
          </a:p>
        </p:txBody>
      </p:sp>
      <p:sp>
        <p:nvSpPr>
          <p:cNvPr id="3" name="Content Placeholder 2"/>
          <p:cNvSpPr>
            <a:spLocks noGrp="1"/>
          </p:cNvSpPr>
          <p:nvPr>
            <p:ph idx="1"/>
          </p:nvPr>
        </p:nvSpPr>
        <p:spPr/>
        <p:txBody>
          <a:bodyPr/>
          <a:lstStyle/>
          <a:p>
            <a:pPr algn="ctr"/>
            <a:endParaRPr lang="en-GB" dirty="0"/>
          </a:p>
          <a:p>
            <a:pPr algn="ctr"/>
            <a:r>
              <a:rPr lang="en-GB" dirty="0"/>
              <a:t>Prepared by:</a:t>
            </a:r>
          </a:p>
          <a:p>
            <a:pPr algn="ctr"/>
            <a:r>
              <a:rPr lang="en-GB" dirty="0"/>
              <a:t> Azhar Bin Mohd Ibrahim (Ph.D. </a:t>
            </a:r>
            <a:r>
              <a:rPr lang="en-GB" dirty="0" err="1"/>
              <a:t>Universiti</a:t>
            </a:r>
            <a:r>
              <a:rPr lang="en-GB" dirty="0"/>
              <a:t> </a:t>
            </a:r>
            <a:r>
              <a:rPr lang="en-GB" dirty="0" err="1"/>
              <a:t>Sains</a:t>
            </a:r>
            <a:r>
              <a:rPr lang="en-GB" dirty="0"/>
              <a:t> Malaysia)</a:t>
            </a:r>
          </a:p>
          <a:p>
            <a:pPr algn="ctr"/>
            <a:r>
              <a:rPr lang="en-GB" dirty="0">
                <a:hlinkClick r:id="rId2"/>
              </a:rPr>
              <a:t>azhar_ibrahim@iium.edu.my</a:t>
            </a:r>
            <a:endParaRPr lang="en-GB" dirty="0"/>
          </a:p>
          <a:p>
            <a:pPr algn="ct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2176839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D1C4E-192A-451E-8263-13133DCCED0C}"/>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AF92F0B4-E250-4C1A-B065-FD9CD941C25A}"/>
              </a:ext>
            </a:extLst>
          </p:cNvPr>
          <p:cNvSpPr>
            <a:spLocks noGrp="1"/>
          </p:cNvSpPr>
          <p:nvPr>
            <p:ph idx="1"/>
          </p:nvPr>
        </p:nvSpPr>
        <p:spPr>
          <a:xfrm>
            <a:off x="1024128" y="2286000"/>
            <a:ext cx="9720073" cy="2941027"/>
          </a:xfrm>
        </p:spPr>
        <p:txBody>
          <a:bodyPr/>
          <a:lstStyle/>
          <a:p>
            <a:endParaRPr lang="en-MY" dirty="0"/>
          </a:p>
        </p:txBody>
      </p:sp>
      <p:graphicFrame>
        <p:nvGraphicFramePr>
          <p:cNvPr id="4" name="Content Placeholder 3">
            <a:extLst>
              <a:ext uri="{FF2B5EF4-FFF2-40B4-BE49-F238E27FC236}">
                <a16:creationId xmlns:a16="http://schemas.microsoft.com/office/drawing/2014/main" id="{CABBAB0E-ACAC-42E0-8440-99DE93C64BA2}"/>
              </a:ext>
            </a:extLst>
          </p:cNvPr>
          <p:cNvGraphicFramePr>
            <a:graphicFrameLocks/>
          </p:cNvGraphicFramePr>
          <p:nvPr>
            <p:extLst>
              <p:ext uri="{D42A27DB-BD31-4B8C-83A1-F6EECF244321}">
                <p14:modId xmlns:p14="http://schemas.microsoft.com/office/powerpoint/2010/main" val="3151093305"/>
              </p:ext>
            </p:extLst>
          </p:nvPr>
        </p:nvGraphicFramePr>
        <p:xfrm>
          <a:off x="1023938" y="2286000"/>
          <a:ext cx="9720262" cy="3489667"/>
        </p:xfrm>
        <a:graphic>
          <a:graphicData uri="http://schemas.openxmlformats.org/drawingml/2006/table">
            <a:tbl>
              <a:tblPr firstRow="1" bandRow="1">
                <a:tableStyleId>{5C22544A-7EE6-4342-B048-85BDC9FD1C3A}</a:tableStyleId>
              </a:tblPr>
              <a:tblGrid>
                <a:gridCol w="4860131">
                  <a:extLst>
                    <a:ext uri="{9D8B030D-6E8A-4147-A177-3AD203B41FA5}">
                      <a16:colId xmlns:a16="http://schemas.microsoft.com/office/drawing/2014/main" val="2985026091"/>
                    </a:ext>
                  </a:extLst>
                </a:gridCol>
                <a:gridCol w="4860131">
                  <a:extLst>
                    <a:ext uri="{9D8B030D-6E8A-4147-A177-3AD203B41FA5}">
                      <a16:colId xmlns:a16="http://schemas.microsoft.com/office/drawing/2014/main" val="4209583691"/>
                    </a:ext>
                  </a:extLst>
                </a:gridCol>
              </a:tblGrid>
              <a:tr h="655027">
                <a:tc>
                  <a:txBody>
                    <a:bodyPr/>
                    <a:lstStyle/>
                    <a:p>
                      <a:pPr algn="ctr"/>
                      <a:r>
                        <a:rPr lang="en-GB" dirty="0"/>
                        <a:t>Ideal RS</a:t>
                      </a:r>
                      <a:endParaRPr lang="en-MY" dirty="0"/>
                    </a:p>
                  </a:txBody>
                  <a:tcPr/>
                </a:tc>
                <a:tc>
                  <a:txBody>
                    <a:bodyPr/>
                    <a:lstStyle/>
                    <a:p>
                      <a:pPr algn="ctr"/>
                      <a:r>
                        <a:rPr lang="en-GB" dirty="0"/>
                        <a:t>Real RS</a:t>
                      </a:r>
                      <a:endParaRPr lang="en-MY" dirty="0"/>
                    </a:p>
                  </a:txBody>
                  <a:tcPr/>
                </a:tc>
                <a:extLst>
                  <a:ext uri="{0D108BD9-81ED-4DB2-BD59-A6C34878D82A}">
                    <a16:rowId xmlns:a16="http://schemas.microsoft.com/office/drawing/2014/main" val="2939598361"/>
                  </a:ext>
                </a:extLst>
              </a:tr>
              <a:tr h="655027">
                <a:tc>
                  <a:txBody>
                    <a:bodyPr/>
                    <a:lstStyle/>
                    <a:p>
                      <a:endParaRPr lang="en-MY" sz="1800" b="0" i="0" u="none" strike="noStrike" kern="1200" baseline="0" dirty="0">
                        <a:solidFill>
                          <a:schemeClr val="dk1"/>
                        </a:solidFill>
                        <a:latin typeface="+mn-lt"/>
                        <a:ea typeface="+mn-ea"/>
                        <a:cs typeface="+mn-cs"/>
                      </a:endParaRPr>
                    </a:p>
                    <a:p>
                      <a:r>
                        <a:rPr lang="en-US" sz="1800" b="0" i="0" u="none" strike="noStrike" kern="1200" baseline="0" dirty="0">
                          <a:solidFill>
                            <a:schemeClr val="dk1"/>
                          </a:solidFill>
                          <a:latin typeface="+mn-lt"/>
                          <a:ea typeface="+mn-ea"/>
                          <a:cs typeface="+mn-cs"/>
                        </a:rPr>
                        <a:t>A Series of Unique Energy/Matter Interactions at the Earth's Surface which generate reflected and/or emitted signals that are selective with respect to wavelength and also unique to each object or earth surface feature type. </a:t>
                      </a:r>
                    </a:p>
                    <a:p>
                      <a:pPr algn="ctr"/>
                      <a:endParaRPr lang="en-MY" dirty="0"/>
                    </a:p>
                  </a:txBody>
                  <a:tcPr/>
                </a:tc>
                <a:tc>
                  <a:txBody>
                    <a:bodyPr/>
                    <a:lstStyle/>
                    <a:p>
                      <a:endParaRPr lang="en-MY" sz="1800" b="0" i="0" u="none" strike="noStrike" kern="1200" baseline="0" dirty="0">
                        <a:solidFill>
                          <a:schemeClr val="dk1"/>
                        </a:solidFill>
                        <a:latin typeface="+mn-lt"/>
                        <a:ea typeface="+mn-ea"/>
                        <a:cs typeface="+mn-cs"/>
                      </a:endParaRPr>
                    </a:p>
                    <a:p>
                      <a:r>
                        <a:rPr lang="en-US" sz="1800" b="0" i="0" u="none" strike="noStrike" kern="1200" baseline="0" dirty="0">
                          <a:solidFill>
                            <a:schemeClr val="dk1"/>
                          </a:solidFill>
                          <a:latin typeface="+mn-lt"/>
                          <a:ea typeface="+mn-ea"/>
                          <a:cs typeface="+mn-cs"/>
                        </a:rPr>
                        <a:t>Remote sensing is based on the principle that each and every material reflects or emits energy in a unique, known way. However, spectral signatures may be similar for different material types. This makes differentiation difficult. Also, the knowledge of most of the energy/matter interactions for earth surface features is either at elementary level or even completely unknown. </a:t>
                      </a:r>
                    </a:p>
                    <a:p>
                      <a:endParaRPr lang="en-MY" dirty="0"/>
                    </a:p>
                  </a:txBody>
                  <a:tcPr/>
                </a:tc>
                <a:extLst>
                  <a:ext uri="{0D108BD9-81ED-4DB2-BD59-A6C34878D82A}">
                    <a16:rowId xmlns:a16="http://schemas.microsoft.com/office/drawing/2014/main" val="3145501327"/>
                  </a:ext>
                </a:extLst>
              </a:tr>
            </a:tbl>
          </a:graphicData>
        </a:graphic>
      </p:graphicFrame>
      <p:sp>
        <p:nvSpPr>
          <p:cNvPr id="5" name="Arrow: Left 4">
            <a:extLst>
              <a:ext uri="{FF2B5EF4-FFF2-40B4-BE49-F238E27FC236}">
                <a16:creationId xmlns:a16="http://schemas.microsoft.com/office/drawing/2014/main" id="{09BEE0D4-A772-4D21-A467-657990BF6E2B}"/>
              </a:ext>
            </a:extLst>
          </p:cNvPr>
          <p:cNvSpPr/>
          <p:nvPr/>
        </p:nvSpPr>
        <p:spPr>
          <a:xfrm>
            <a:off x="11183815" y="6207369"/>
            <a:ext cx="553916" cy="4923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6" name="Picture 5">
            <a:extLst>
              <a:ext uri="{FF2B5EF4-FFF2-40B4-BE49-F238E27FC236}">
                <a16:creationId xmlns:a16="http://schemas.microsoft.com/office/drawing/2014/main" id="{53D264E6-A9AB-45FB-9B8E-15B6E02DAD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4293858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D1C4E-192A-451E-8263-13133DCCED0C}"/>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AF92F0B4-E250-4C1A-B065-FD9CD941C25A}"/>
              </a:ext>
            </a:extLst>
          </p:cNvPr>
          <p:cNvSpPr>
            <a:spLocks noGrp="1"/>
          </p:cNvSpPr>
          <p:nvPr>
            <p:ph idx="1"/>
          </p:nvPr>
        </p:nvSpPr>
        <p:spPr>
          <a:xfrm>
            <a:off x="1024128" y="2286000"/>
            <a:ext cx="9720073" cy="2941027"/>
          </a:xfrm>
        </p:spPr>
        <p:txBody>
          <a:bodyPr/>
          <a:lstStyle/>
          <a:p>
            <a:endParaRPr lang="en-MY" dirty="0"/>
          </a:p>
        </p:txBody>
      </p:sp>
      <p:graphicFrame>
        <p:nvGraphicFramePr>
          <p:cNvPr id="4" name="Content Placeholder 3">
            <a:extLst>
              <a:ext uri="{FF2B5EF4-FFF2-40B4-BE49-F238E27FC236}">
                <a16:creationId xmlns:a16="http://schemas.microsoft.com/office/drawing/2014/main" id="{CABBAB0E-ACAC-42E0-8440-99DE93C64BA2}"/>
              </a:ext>
            </a:extLst>
          </p:cNvPr>
          <p:cNvGraphicFramePr>
            <a:graphicFrameLocks/>
          </p:cNvGraphicFramePr>
          <p:nvPr>
            <p:extLst>
              <p:ext uri="{D42A27DB-BD31-4B8C-83A1-F6EECF244321}">
                <p14:modId xmlns:p14="http://schemas.microsoft.com/office/powerpoint/2010/main" val="1274596864"/>
              </p:ext>
            </p:extLst>
          </p:nvPr>
        </p:nvGraphicFramePr>
        <p:xfrm>
          <a:off x="1023938" y="2286000"/>
          <a:ext cx="9720262" cy="3215347"/>
        </p:xfrm>
        <a:graphic>
          <a:graphicData uri="http://schemas.openxmlformats.org/drawingml/2006/table">
            <a:tbl>
              <a:tblPr firstRow="1" bandRow="1">
                <a:tableStyleId>{5C22544A-7EE6-4342-B048-85BDC9FD1C3A}</a:tableStyleId>
              </a:tblPr>
              <a:tblGrid>
                <a:gridCol w="4860131">
                  <a:extLst>
                    <a:ext uri="{9D8B030D-6E8A-4147-A177-3AD203B41FA5}">
                      <a16:colId xmlns:a16="http://schemas.microsoft.com/office/drawing/2014/main" val="2985026091"/>
                    </a:ext>
                  </a:extLst>
                </a:gridCol>
                <a:gridCol w="4860131">
                  <a:extLst>
                    <a:ext uri="{9D8B030D-6E8A-4147-A177-3AD203B41FA5}">
                      <a16:colId xmlns:a16="http://schemas.microsoft.com/office/drawing/2014/main" val="4209583691"/>
                    </a:ext>
                  </a:extLst>
                </a:gridCol>
              </a:tblGrid>
              <a:tr h="655027">
                <a:tc>
                  <a:txBody>
                    <a:bodyPr/>
                    <a:lstStyle/>
                    <a:p>
                      <a:pPr algn="ctr"/>
                      <a:r>
                        <a:rPr lang="en-GB" dirty="0"/>
                        <a:t>Ideal RS</a:t>
                      </a:r>
                      <a:endParaRPr lang="en-MY" dirty="0"/>
                    </a:p>
                  </a:txBody>
                  <a:tcPr/>
                </a:tc>
                <a:tc>
                  <a:txBody>
                    <a:bodyPr/>
                    <a:lstStyle/>
                    <a:p>
                      <a:pPr algn="ctr"/>
                      <a:r>
                        <a:rPr lang="en-GB" dirty="0"/>
                        <a:t>Real RS</a:t>
                      </a:r>
                      <a:endParaRPr lang="en-MY" dirty="0"/>
                    </a:p>
                  </a:txBody>
                  <a:tcPr/>
                </a:tc>
                <a:extLst>
                  <a:ext uri="{0D108BD9-81ED-4DB2-BD59-A6C34878D82A}">
                    <a16:rowId xmlns:a16="http://schemas.microsoft.com/office/drawing/2014/main" val="2939598361"/>
                  </a:ext>
                </a:extLst>
              </a:tr>
              <a:tr h="655027">
                <a:tc>
                  <a:txBody>
                    <a:bodyPr/>
                    <a:lstStyle/>
                    <a:p>
                      <a:endParaRPr lang="en-MY" sz="1800" b="0" i="0" u="none" strike="noStrike" kern="1200" baseline="0" dirty="0">
                        <a:solidFill>
                          <a:schemeClr val="dk1"/>
                        </a:solidFill>
                        <a:latin typeface="+mn-lt"/>
                        <a:ea typeface="+mn-ea"/>
                        <a:cs typeface="+mn-cs"/>
                      </a:endParaRPr>
                    </a:p>
                    <a:p>
                      <a:r>
                        <a:rPr lang="en-US" sz="1800" b="0" i="0" u="none" strike="noStrike" kern="1200" baseline="0" dirty="0">
                          <a:solidFill>
                            <a:schemeClr val="dk1"/>
                          </a:solidFill>
                          <a:latin typeface="+mn-lt"/>
                          <a:ea typeface="+mn-ea"/>
                          <a:cs typeface="+mn-cs"/>
                        </a:rPr>
                        <a:t>A Super Sensor which is highly sensitive to all wavelengths. A super sensor would be simple, reliable, accurate, economical, and requires no power or space. This sensor yields data on the absolute brightness (or radiance) from a scene as a function of wavelength. </a:t>
                      </a:r>
                    </a:p>
                    <a:p>
                      <a:pPr algn="ctr"/>
                      <a:endParaRPr lang="en-MY" dirty="0"/>
                    </a:p>
                  </a:txBody>
                  <a:tcPr/>
                </a:tc>
                <a:tc>
                  <a:txBody>
                    <a:bodyPr/>
                    <a:lstStyle/>
                    <a:p>
                      <a:endParaRPr lang="en-MY" sz="1800" b="0" i="0" u="none" strike="noStrike" kern="1200" baseline="0" dirty="0">
                        <a:solidFill>
                          <a:schemeClr val="dk1"/>
                        </a:solidFill>
                        <a:latin typeface="+mn-lt"/>
                        <a:ea typeface="+mn-ea"/>
                        <a:cs typeface="+mn-cs"/>
                      </a:endParaRPr>
                    </a:p>
                    <a:p>
                      <a:r>
                        <a:rPr lang="en-US" sz="1800" b="0" i="0" u="none" strike="noStrike" kern="1200" baseline="0" dirty="0">
                          <a:solidFill>
                            <a:schemeClr val="dk1"/>
                          </a:solidFill>
                          <a:latin typeface="+mn-lt"/>
                          <a:ea typeface="+mn-ea"/>
                          <a:cs typeface="+mn-cs"/>
                        </a:rPr>
                        <a:t>Real sensors have fixed limits of spectral sensitivity i.e., they are not sensitive to all wavelengths. Also, they have limited spatial resolution (efficiency in recording spatial details). For example, while photographic systems have very good spatial resolution and poor spectral sensitivity, non-photographic systems have poor spatial resolution. </a:t>
                      </a:r>
                    </a:p>
                    <a:p>
                      <a:endParaRPr lang="en-MY" dirty="0"/>
                    </a:p>
                  </a:txBody>
                  <a:tcPr/>
                </a:tc>
                <a:extLst>
                  <a:ext uri="{0D108BD9-81ED-4DB2-BD59-A6C34878D82A}">
                    <a16:rowId xmlns:a16="http://schemas.microsoft.com/office/drawing/2014/main" val="3145501327"/>
                  </a:ext>
                </a:extLst>
              </a:tr>
            </a:tbl>
          </a:graphicData>
        </a:graphic>
      </p:graphicFrame>
      <p:sp>
        <p:nvSpPr>
          <p:cNvPr id="5" name="Arrow: Left 4">
            <a:extLst>
              <a:ext uri="{FF2B5EF4-FFF2-40B4-BE49-F238E27FC236}">
                <a16:creationId xmlns:a16="http://schemas.microsoft.com/office/drawing/2014/main" id="{D54009A9-2E32-4981-9552-CFAEC0BA4514}"/>
              </a:ext>
            </a:extLst>
          </p:cNvPr>
          <p:cNvSpPr/>
          <p:nvPr/>
        </p:nvSpPr>
        <p:spPr>
          <a:xfrm>
            <a:off x="11183815" y="6207369"/>
            <a:ext cx="553916" cy="4923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6" name="Picture 5">
            <a:extLst>
              <a:ext uri="{FF2B5EF4-FFF2-40B4-BE49-F238E27FC236}">
                <a16:creationId xmlns:a16="http://schemas.microsoft.com/office/drawing/2014/main" id="{44E7B6C4-BC12-4527-A33B-C0BFF09015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4197900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D1C4E-192A-451E-8263-13133DCCED0C}"/>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AF92F0B4-E250-4C1A-B065-FD9CD941C25A}"/>
              </a:ext>
            </a:extLst>
          </p:cNvPr>
          <p:cNvSpPr>
            <a:spLocks noGrp="1"/>
          </p:cNvSpPr>
          <p:nvPr>
            <p:ph idx="1"/>
          </p:nvPr>
        </p:nvSpPr>
        <p:spPr>
          <a:xfrm>
            <a:off x="1024128" y="2286000"/>
            <a:ext cx="9720073" cy="2941027"/>
          </a:xfrm>
        </p:spPr>
        <p:txBody>
          <a:bodyPr/>
          <a:lstStyle/>
          <a:p>
            <a:endParaRPr lang="en-MY" dirty="0"/>
          </a:p>
        </p:txBody>
      </p:sp>
      <p:graphicFrame>
        <p:nvGraphicFramePr>
          <p:cNvPr id="4" name="Content Placeholder 3">
            <a:extLst>
              <a:ext uri="{FF2B5EF4-FFF2-40B4-BE49-F238E27FC236}">
                <a16:creationId xmlns:a16="http://schemas.microsoft.com/office/drawing/2014/main" id="{CABBAB0E-ACAC-42E0-8440-99DE93C64BA2}"/>
              </a:ext>
            </a:extLst>
          </p:cNvPr>
          <p:cNvGraphicFramePr>
            <a:graphicFrameLocks/>
          </p:cNvGraphicFramePr>
          <p:nvPr>
            <p:extLst>
              <p:ext uri="{D42A27DB-BD31-4B8C-83A1-F6EECF244321}">
                <p14:modId xmlns:p14="http://schemas.microsoft.com/office/powerpoint/2010/main" val="228667417"/>
              </p:ext>
            </p:extLst>
          </p:nvPr>
        </p:nvGraphicFramePr>
        <p:xfrm>
          <a:off x="1023938" y="2286000"/>
          <a:ext cx="9720262" cy="2941027"/>
        </p:xfrm>
        <a:graphic>
          <a:graphicData uri="http://schemas.openxmlformats.org/drawingml/2006/table">
            <a:tbl>
              <a:tblPr firstRow="1" bandRow="1">
                <a:tableStyleId>{5C22544A-7EE6-4342-B048-85BDC9FD1C3A}</a:tableStyleId>
              </a:tblPr>
              <a:tblGrid>
                <a:gridCol w="4860131">
                  <a:extLst>
                    <a:ext uri="{9D8B030D-6E8A-4147-A177-3AD203B41FA5}">
                      <a16:colId xmlns:a16="http://schemas.microsoft.com/office/drawing/2014/main" val="2985026091"/>
                    </a:ext>
                  </a:extLst>
                </a:gridCol>
                <a:gridCol w="4860131">
                  <a:extLst>
                    <a:ext uri="{9D8B030D-6E8A-4147-A177-3AD203B41FA5}">
                      <a16:colId xmlns:a16="http://schemas.microsoft.com/office/drawing/2014/main" val="4209583691"/>
                    </a:ext>
                  </a:extLst>
                </a:gridCol>
              </a:tblGrid>
              <a:tr h="655027">
                <a:tc>
                  <a:txBody>
                    <a:bodyPr/>
                    <a:lstStyle/>
                    <a:p>
                      <a:pPr algn="ctr"/>
                      <a:r>
                        <a:rPr lang="en-GB" dirty="0"/>
                        <a:t>Ideal RS</a:t>
                      </a:r>
                      <a:endParaRPr lang="en-MY" dirty="0"/>
                    </a:p>
                  </a:txBody>
                  <a:tcPr/>
                </a:tc>
                <a:tc>
                  <a:txBody>
                    <a:bodyPr/>
                    <a:lstStyle/>
                    <a:p>
                      <a:pPr algn="ctr"/>
                      <a:r>
                        <a:rPr lang="en-GB" dirty="0"/>
                        <a:t>Real RS</a:t>
                      </a:r>
                      <a:endParaRPr lang="en-MY" dirty="0"/>
                    </a:p>
                  </a:txBody>
                  <a:tcPr/>
                </a:tc>
                <a:extLst>
                  <a:ext uri="{0D108BD9-81ED-4DB2-BD59-A6C34878D82A}">
                    <a16:rowId xmlns:a16="http://schemas.microsoft.com/office/drawing/2014/main" val="2939598361"/>
                  </a:ext>
                </a:extLst>
              </a:tr>
              <a:tr h="655027">
                <a:tc>
                  <a:txBody>
                    <a:bodyPr/>
                    <a:lstStyle/>
                    <a:p>
                      <a:endParaRPr lang="en-MY" sz="1800" b="0" i="0" u="none" strike="noStrike" kern="1200" baseline="0" dirty="0">
                        <a:solidFill>
                          <a:schemeClr val="dk1"/>
                        </a:solidFill>
                        <a:latin typeface="+mn-lt"/>
                        <a:ea typeface="+mn-ea"/>
                        <a:cs typeface="+mn-cs"/>
                      </a:endParaRPr>
                    </a:p>
                    <a:p>
                      <a:r>
                        <a:rPr lang="en-US" sz="1800" b="0" i="0" u="none" strike="noStrike" kern="1200" baseline="0" dirty="0">
                          <a:solidFill>
                            <a:schemeClr val="dk1"/>
                          </a:solidFill>
                          <a:latin typeface="+mn-lt"/>
                          <a:ea typeface="+mn-ea"/>
                          <a:cs typeface="+mn-cs"/>
                        </a:rPr>
                        <a:t>A Real-Time Data Handling System which generates the instance radiance versus wavelength response and processes into an interpretable format in real time. </a:t>
                      </a:r>
                    </a:p>
                    <a:p>
                      <a:pPr algn="ctr"/>
                      <a:endParaRPr lang="en-MY" dirty="0"/>
                    </a:p>
                  </a:txBody>
                  <a:tcPr/>
                </a:tc>
                <a:tc>
                  <a:txBody>
                    <a:bodyPr/>
                    <a:lstStyle/>
                    <a:p>
                      <a:endParaRPr lang="en-MY" sz="1800" b="0" i="0" u="none" strike="noStrike" kern="1200" baseline="0" dirty="0">
                        <a:solidFill>
                          <a:schemeClr val="dk1"/>
                        </a:solidFill>
                        <a:latin typeface="+mn-lt"/>
                        <a:ea typeface="+mn-ea"/>
                        <a:cs typeface="+mn-cs"/>
                      </a:endParaRPr>
                    </a:p>
                    <a:p>
                      <a:r>
                        <a:rPr lang="en-US" sz="1800" b="0" i="0" u="none" strike="noStrike" kern="1200" baseline="0" dirty="0">
                          <a:solidFill>
                            <a:schemeClr val="dk1"/>
                          </a:solidFill>
                          <a:latin typeface="+mn-lt"/>
                          <a:ea typeface="+mn-ea"/>
                          <a:cs typeface="+mn-cs"/>
                        </a:rPr>
                        <a:t>Human intervention is necessary for processing sensor data; even though machines are also included in data handling. This makes the idea of real time data handling almost impossible. The amount of data generated by the sensors far exceeds the data handling capacity. </a:t>
                      </a:r>
                    </a:p>
                    <a:p>
                      <a:endParaRPr lang="en-MY" dirty="0"/>
                    </a:p>
                  </a:txBody>
                  <a:tcPr/>
                </a:tc>
                <a:extLst>
                  <a:ext uri="{0D108BD9-81ED-4DB2-BD59-A6C34878D82A}">
                    <a16:rowId xmlns:a16="http://schemas.microsoft.com/office/drawing/2014/main" val="3145501327"/>
                  </a:ext>
                </a:extLst>
              </a:tr>
            </a:tbl>
          </a:graphicData>
        </a:graphic>
      </p:graphicFrame>
      <p:sp>
        <p:nvSpPr>
          <p:cNvPr id="5" name="Arrow: Left 4">
            <a:extLst>
              <a:ext uri="{FF2B5EF4-FFF2-40B4-BE49-F238E27FC236}">
                <a16:creationId xmlns:a16="http://schemas.microsoft.com/office/drawing/2014/main" id="{948F98FF-5FFB-4DF3-9C10-E5B281997B10}"/>
              </a:ext>
            </a:extLst>
          </p:cNvPr>
          <p:cNvSpPr/>
          <p:nvPr/>
        </p:nvSpPr>
        <p:spPr>
          <a:xfrm>
            <a:off x="11183815" y="6207369"/>
            <a:ext cx="553916" cy="4923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6" name="Picture 5">
            <a:extLst>
              <a:ext uri="{FF2B5EF4-FFF2-40B4-BE49-F238E27FC236}">
                <a16:creationId xmlns:a16="http://schemas.microsoft.com/office/drawing/2014/main" id="{3D39E7D2-3CCC-4862-B107-24ECC41F25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1918913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D1C4E-192A-451E-8263-13133DCCED0C}"/>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AF92F0B4-E250-4C1A-B065-FD9CD941C25A}"/>
              </a:ext>
            </a:extLst>
          </p:cNvPr>
          <p:cNvSpPr>
            <a:spLocks noGrp="1"/>
          </p:cNvSpPr>
          <p:nvPr>
            <p:ph idx="1"/>
          </p:nvPr>
        </p:nvSpPr>
        <p:spPr>
          <a:xfrm>
            <a:off x="1024128" y="2286000"/>
            <a:ext cx="9720073" cy="2941027"/>
          </a:xfrm>
        </p:spPr>
        <p:txBody>
          <a:bodyPr/>
          <a:lstStyle/>
          <a:p>
            <a:endParaRPr lang="en-MY" dirty="0"/>
          </a:p>
        </p:txBody>
      </p:sp>
      <p:graphicFrame>
        <p:nvGraphicFramePr>
          <p:cNvPr id="4" name="Content Placeholder 3">
            <a:extLst>
              <a:ext uri="{FF2B5EF4-FFF2-40B4-BE49-F238E27FC236}">
                <a16:creationId xmlns:a16="http://schemas.microsoft.com/office/drawing/2014/main" id="{CABBAB0E-ACAC-42E0-8440-99DE93C64BA2}"/>
              </a:ext>
            </a:extLst>
          </p:cNvPr>
          <p:cNvGraphicFramePr>
            <a:graphicFrameLocks/>
          </p:cNvGraphicFramePr>
          <p:nvPr>
            <p:extLst>
              <p:ext uri="{D42A27DB-BD31-4B8C-83A1-F6EECF244321}">
                <p14:modId xmlns:p14="http://schemas.microsoft.com/office/powerpoint/2010/main" val="2131798172"/>
              </p:ext>
            </p:extLst>
          </p:nvPr>
        </p:nvGraphicFramePr>
        <p:xfrm>
          <a:off x="1023938" y="2286000"/>
          <a:ext cx="9720262" cy="3489667"/>
        </p:xfrm>
        <a:graphic>
          <a:graphicData uri="http://schemas.openxmlformats.org/drawingml/2006/table">
            <a:tbl>
              <a:tblPr firstRow="1" bandRow="1">
                <a:tableStyleId>{5C22544A-7EE6-4342-B048-85BDC9FD1C3A}</a:tableStyleId>
              </a:tblPr>
              <a:tblGrid>
                <a:gridCol w="4860131">
                  <a:extLst>
                    <a:ext uri="{9D8B030D-6E8A-4147-A177-3AD203B41FA5}">
                      <a16:colId xmlns:a16="http://schemas.microsoft.com/office/drawing/2014/main" val="2985026091"/>
                    </a:ext>
                  </a:extLst>
                </a:gridCol>
                <a:gridCol w="4860131">
                  <a:extLst>
                    <a:ext uri="{9D8B030D-6E8A-4147-A177-3AD203B41FA5}">
                      <a16:colId xmlns:a16="http://schemas.microsoft.com/office/drawing/2014/main" val="4209583691"/>
                    </a:ext>
                  </a:extLst>
                </a:gridCol>
              </a:tblGrid>
              <a:tr h="655027">
                <a:tc>
                  <a:txBody>
                    <a:bodyPr/>
                    <a:lstStyle/>
                    <a:p>
                      <a:pPr algn="ctr"/>
                      <a:r>
                        <a:rPr lang="en-GB" dirty="0"/>
                        <a:t>Ideal RS</a:t>
                      </a:r>
                      <a:endParaRPr lang="en-MY" dirty="0"/>
                    </a:p>
                  </a:txBody>
                  <a:tcPr/>
                </a:tc>
                <a:tc>
                  <a:txBody>
                    <a:bodyPr/>
                    <a:lstStyle/>
                    <a:p>
                      <a:pPr algn="ctr"/>
                      <a:r>
                        <a:rPr lang="en-GB" dirty="0"/>
                        <a:t>Real RS</a:t>
                      </a:r>
                      <a:endParaRPr lang="en-MY" dirty="0"/>
                    </a:p>
                  </a:txBody>
                  <a:tcPr/>
                </a:tc>
                <a:extLst>
                  <a:ext uri="{0D108BD9-81ED-4DB2-BD59-A6C34878D82A}">
                    <a16:rowId xmlns:a16="http://schemas.microsoft.com/office/drawing/2014/main" val="2939598361"/>
                  </a:ext>
                </a:extLst>
              </a:tr>
              <a:tr h="655027">
                <a:tc>
                  <a:txBody>
                    <a:bodyPr/>
                    <a:lstStyle/>
                    <a:p>
                      <a:endParaRPr lang="en-MY" sz="1800" b="0" i="0" u="none" strike="noStrike" kern="1200" baseline="0" dirty="0">
                        <a:solidFill>
                          <a:schemeClr val="dk1"/>
                        </a:solidFill>
                        <a:latin typeface="+mn-lt"/>
                        <a:ea typeface="+mn-ea"/>
                        <a:cs typeface="+mn-cs"/>
                      </a:endParaRPr>
                    </a:p>
                    <a:p>
                      <a:r>
                        <a:rPr lang="en-US" sz="1800" b="0" i="0" u="none" strike="noStrike" kern="1200" baseline="0" dirty="0">
                          <a:solidFill>
                            <a:schemeClr val="dk1"/>
                          </a:solidFill>
                          <a:latin typeface="+mn-lt"/>
                          <a:ea typeface="+mn-ea"/>
                          <a:cs typeface="+mn-cs"/>
                        </a:rPr>
                        <a:t>Multiple Data Users having knowledge in their respective disciplines and also in remote sensing data acquisition and analysis techniques. The information collected will be available to them faster and at less expense. This information will aid the users in various decision making processes and also further in implementing these decisions. </a:t>
                      </a:r>
                    </a:p>
                    <a:p>
                      <a:pPr algn="ctr"/>
                      <a:endParaRPr lang="en-MY" dirty="0"/>
                    </a:p>
                  </a:txBody>
                  <a:tcPr/>
                </a:tc>
                <a:tc>
                  <a:txBody>
                    <a:bodyPr/>
                    <a:lstStyle/>
                    <a:p>
                      <a:endParaRPr lang="en-MY" sz="1800" b="0" i="0" u="none" strike="noStrike" kern="1200" baseline="0" dirty="0">
                        <a:solidFill>
                          <a:schemeClr val="dk1"/>
                        </a:solidFill>
                        <a:latin typeface="+mn-lt"/>
                        <a:ea typeface="+mn-ea"/>
                        <a:cs typeface="+mn-cs"/>
                      </a:endParaRPr>
                    </a:p>
                    <a:p>
                      <a:r>
                        <a:rPr lang="en-US" sz="1800" b="0" i="0" u="none" strike="noStrike" kern="1200" baseline="0" dirty="0">
                          <a:solidFill>
                            <a:schemeClr val="dk1"/>
                          </a:solidFill>
                          <a:latin typeface="+mn-lt"/>
                          <a:ea typeface="+mn-ea"/>
                          <a:cs typeface="+mn-cs"/>
                        </a:rPr>
                        <a:t>The success of any remote sensing mission lies on the user who ultimately transforms the data into information. This is possible only if the user understands the problem thoroughly and has a wide knowledge in the data generation. The user should know how to interpret the data generated and should know how best to use them. </a:t>
                      </a:r>
                    </a:p>
                    <a:p>
                      <a:r>
                        <a:rPr lang="en-US" sz="1800" b="0" i="0" u="none" strike="noStrike" kern="1200" baseline="0" dirty="0">
                          <a:solidFill>
                            <a:schemeClr val="dk1"/>
                          </a:solidFill>
                          <a:latin typeface="+mn-lt"/>
                          <a:ea typeface="+mn-ea"/>
                          <a:cs typeface="+mn-cs"/>
                        </a:rPr>
                        <a:t> </a:t>
                      </a:r>
                    </a:p>
                    <a:p>
                      <a:endParaRPr lang="en-MY" dirty="0"/>
                    </a:p>
                  </a:txBody>
                  <a:tcPr/>
                </a:tc>
                <a:extLst>
                  <a:ext uri="{0D108BD9-81ED-4DB2-BD59-A6C34878D82A}">
                    <a16:rowId xmlns:a16="http://schemas.microsoft.com/office/drawing/2014/main" val="3145501327"/>
                  </a:ext>
                </a:extLst>
              </a:tr>
            </a:tbl>
          </a:graphicData>
        </a:graphic>
      </p:graphicFrame>
      <p:sp>
        <p:nvSpPr>
          <p:cNvPr id="5" name="Arrow: Left 4">
            <a:extLst>
              <a:ext uri="{FF2B5EF4-FFF2-40B4-BE49-F238E27FC236}">
                <a16:creationId xmlns:a16="http://schemas.microsoft.com/office/drawing/2014/main" id="{82D77FB5-7A2F-42E4-97CE-E9A8EF1AFF49}"/>
              </a:ext>
            </a:extLst>
          </p:cNvPr>
          <p:cNvSpPr/>
          <p:nvPr/>
        </p:nvSpPr>
        <p:spPr>
          <a:xfrm>
            <a:off x="11183815" y="6207369"/>
            <a:ext cx="553916" cy="4923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6" name="Picture 5">
            <a:extLst>
              <a:ext uri="{FF2B5EF4-FFF2-40B4-BE49-F238E27FC236}">
                <a16:creationId xmlns:a16="http://schemas.microsoft.com/office/drawing/2014/main" id="{48B08591-B506-40F6-B302-99220DF7D4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216580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0F9B7-4FCC-4780-B934-1B412F13F587}"/>
              </a:ext>
            </a:extLst>
          </p:cNvPr>
          <p:cNvSpPr>
            <a:spLocks noGrp="1"/>
          </p:cNvSpPr>
          <p:nvPr>
            <p:ph type="title"/>
          </p:nvPr>
        </p:nvSpPr>
        <p:spPr/>
        <p:txBody>
          <a:bodyPr/>
          <a:lstStyle/>
          <a:p>
            <a:r>
              <a:rPr lang="en-GB" dirty="0" err="1"/>
              <a:t>Emr</a:t>
            </a:r>
            <a:r>
              <a:rPr lang="en-GB"/>
              <a:t> spectrum-introduction</a:t>
            </a:r>
            <a:endParaRPr lang="en-MY"/>
          </a:p>
        </p:txBody>
      </p:sp>
      <p:sp>
        <p:nvSpPr>
          <p:cNvPr id="3" name="Content Placeholder 2">
            <a:extLst>
              <a:ext uri="{FF2B5EF4-FFF2-40B4-BE49-F238E27FC236}">
                <a16:creationId xmlns:a16="http://schemas.microsoft.com/office/drawing/2014/main" id="{253488AA-3963-493C-BB2D-A0680C9949A6}"/>
              </a:ext>
            </a:extLst>
          </p:cNvPr>
          <p:cNvSpPr>
            <a:spLocks noGrp="1"/>
          </p:cNvSpPr>
          <p:nvPr>
            <p:ph idx="1"/>
          </p:nvPr>
        </p:nvSpPr>
        <p:spPr/>
        <p:txBody>
          <a:bodyPr/>
          <a:lstStyle/>
          <a:p>
            <a:r>
              <a:rPr lang="en-US" dirty="0"/>
              <a:t>Parameters of the target are measured without being in touch with it. </a:t>
            </a:r>
          </a:p>
          <a:p>
            <a:r>
              <a:rPr lang="en-US" dirty="0"/>
              <a:t>Need some processes which convey those parameters to the sensor is required. </a:t>
            </a:r>
          </a:p>
          <a:p>
            <a:r>
              <a:rPr lang="en-US" dirty="0"/>
              <a:t>A best example – our eyes: solar light hits objects and gets reflected and captured in our eyes.        identify the properties of the objects when these signals captured in our eyes are transferred to the brain       </a:t>
            </a:r>
            <a:r>
              <a:rPr lang="en-US" dirty="0" err="1"/>
              <a:t>analysed</a:t>
            </a:r>
            <a:r>
              <a:rPr lang="en-US" dirty="0"/>
              <a:t>. </a:t>
            </a:r>
          </a:p>
          <a:p>
            <a:r>
              <a:rPr lang="en-US" dirty="0"/>
              <a:t>Analogous to the man-made remote sensing techniques. </a:t>
            </a:r>
            <a:endParaRPr lang="en-MY" dirty="0"/>
          </a:p>
        </p:txBody>
      </p:sp>
      <p:sp>
        <p:nvSpPr>
          <p:cNvPr id="4" name="Arrow: Right 3">
            <a:extLst>
              <a:ext uri="{FF2B5EF4-FFF2-40B4-BE49-F238E27FC236}">
                <a16:creationId xmlns:a16="http://schemas.microsoft.com/office/drawing/2014/main" id="{BBAC7262-AFE3-442C-B62D-60746320046E}"/>
              </a:ext>
            </a:extLst>
          </p:cNvPr>
          <p:cNvSpPr/>
          <p:nvPr/>
        </p:nvSpPr>
        <p:spPr>
          <a:xfrm>
            <a:off x="2228295" y="3675355"/>
            <a:ext cx="408373" cy="213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 name="Arrow: Right 4">
            <a:extLst>
              <a:ext uri="{FF2B5EF4-FFF2-40B4-BE49-F238E27FC236}">
                <a16:creationId xmlns:a16="http://schemas.microsoft.com/office/drawing/2014/main" id="{16F5014D-0448-44C4-A6FC-4446125E2856}"/>
              </a:ext>
            </a:extLst>
          </p:cNvPr>
          <p:cNvSpPr/>
          <p:nvPr/>
        </p:nvSpPr>
        <p:spPr>
          <a:xfrm>
            <a:off x="5319203" y="3934287"/>
            <a:ext cx="408373" cy="213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6" name="Picture 5">
            <a:extLst>
              <a:ext uri="{FF2B5EF4-FFF2-40B4-BE49-F238E27FC236}">
                <a16:creationId xmlns:a16="http://schemas.microsoft.com/office/drawing/2014/main" id="{E634F196-91F6-479F-99C7-A007DBDC77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3923829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E237-C6F8-47E8-A9E9-7EFFAA18FB1C}"/>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D8F43885-9669-4C56-B70F-B484FF99D22A}"/>
              </a:ext>
            </a:extLst>
          </p:cNvPr>
          <p:cNvSpPr>
            <a:spLocks noGrp="1"/>
          </p:cNvSpPr>
          <p:nvPr>
            <p:ph idx="1"/>
          </p:nvPr>
        </p:nvSpPr>
        <p:spPr/>
        <p:txBody>
          <a:bodyPr/>
          <a:lstStyle/>
          <a:p>
            <a:r>
              <a:rPr lang="en-US" dirty="0"/>
              <a:t>EMR emitted / reflected by the targets </a:t>
            </a:r>
            <a:r>
              <a:rPr lang="en-US" dirty="0">
                <a:sym typeface="Wingdings" panose="05000000000000000000" pitchFamily="2" charset="2"/>
              </a:rPr>
              <a:t></a:t>
            </a:r>
            <a:r>
              <a:rPr lang="en-US" dirty="0"/>
              <a:t> recorded </a:t>
            </a:r>
            <a:r>
              <a:rPr lang="en-US" dirty="0">
                <a:sym typeface="Wingdings" panose="05000000000000000000" pitchFamily="2" charset="2"/>
              </a:rPr>
              <a:t> </a:t>
            </a:r>
            <a:r>
              <a:rPr lang="en-US" dirty="0" err="1"/>
              <a:t>analysed</a:t>
            </a:r>
            <a:r>
              <a:rPr lang="en-US" dirty="0"/>
              <a:t> to interpret the target characteristics. </a:t>
            </a:r>
          </a:p>
          <a:p>
            <a:r>
              <a:rPr lang="en-US" dirty="0"/>
              <a:t>Depend on the characteristics of the source of radiation / energy, characteristics of the target and the atmospheric interactions. </a:t>
            </a:r>
            <a:endParaRPr lang="en-MY" dirty="0"/>
          </a:p>
        </p:txBody>
      </p:sp>
      <p:pic>
        <p:nvPicPr>
          <p:cNvPr id="4" name="Picture 3">
            <a:extLst>
              <a:ext uri="{FF2B5EF4-FFF2-40B4-BE49-F238E27FC236}">
                <a16:creationId xmlns:a16="http://schemas.microsoft.com/office/drawing/2014/main" id="{0543C6B9-6F70-4593-9E6A-4A620658EA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2452414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D7A98984-FF36-407B-9AFC-0624132C6220}"/>
              </a:ext>
            </a:extLst>
          </p:cNvPr>
          <p:cNvPicPr>
            <a:picLocks noChangeAspect="1"/>
          </p:cNvPicPr>
          <p:nvPr/>
        </p:nvPicPr>
        <p:blipFill>
          <a:blip r:embed="rId2"/>
          <a:stretch>
            <a:fillRect/>
          </a:stretch>
        </p:blipFill>
        <p:spPr>
          <a:xfrm rot="5400000">
            <a:off x="6990658" y="1874342"/>
            <a:ext cx="6408006" cy="2659322"/>
          </a:xfrm>
          <a:prstGeom prst="rect">
            <a:avLst/>
          </a:prstGeom>
        </p:spPr>
      </p:pic>
      <p:sp>
        <p:nvSpPr>
          <p:cNvPr id="2" name="Title 1">
            <a:extLst>
              <a:ext uri="{FF2B5EF4-FFF2-40B4-BE49-F238E27FC236}">
                <a16:creationId xmlns:a16="http://schemas.microsoft.com/office/drawing/2014/main" id="{67C4B6FF-A00C-48EA-8CC3-78E4ADEDE594}"/>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862A2439-EE13-4CD4-9B64-BF438D53A623}"/>
              </a:ext>
            </a:extLst>
          </p:cNvPr>
          <p:cNvSpPr>
            <a:spLocks noGrp="1"/>
          </p:cNvSpPr>
          <p:nvPr>
            <p:ph idx="1"/>
          </p:nvPr>
        </p:nvSpPr>
        <p:spPr>
          <a:xfrm>
            <a:off x="7707770" y="5945642"/>
            <a:ext cx="2683566" cy="654284"/>
          </a:xfrm>
        </p:spPr>
        <p:txBody>
          <a:bodyPr>
            <a:normAutofit fontScale="85000" lnSpcReduction="10000"/>
          </a:bodyPr>
          <a:lstStyle/>
          <a:p>
            <a:r>
              <a:rPr lang="en-MY" dirty="0"/>
              <a:t>Spectrum of electromagnetic radiation </a:t>
            </a:r>
          </a:p>
        </p:txBody>
      </p:sp>
      <p:pic>
        <p:nvPicPr>
          <p:cNvPr id="4" name="Picture 3">
            <a:extLst>
              <a:ext uri="{FF2B5EF4-FFF2-40B4-BE49-F238E27FC236}">
                <a16:creationId xmlns:a16="http://schemas.microsoft.com/office/drawing/2014/main" id="{7DD4BDE4-AB5F-4E2C-8BF6-B5A4E81DD5AA}"/>
              </a:ext>
            </a:extLst>
          </p:cNvPr>
          <p:cNvPicPr>
            <a:picLocks noChangeAspect="1"/>
          </p:cNvPicPr>
          <p:nvPr/>
        </p:nvPicPr>
        <p:blipFill>
          <a:blip r:embed="rId3"/>
          <a:stretch>
            <a:fillRect/>
          </a:stretch>
        </p:blipFill>
        <p:spPr>
          <a:xfrm>
            <a:off x="430440" y="0"/>
            <a:ext cx="7277330" cy="6748670"/>
          </a:xfrm>
          <a:prstGeom prst="rect">
            <a:avLst/>
          </a:prstGeom>
        </p:spPr>
      </p:pic>
      <p:pic>
        <p:nvPicPr>
          <p:cNvPr id="6" name="Picture 5">
            <a:extLst>
              <a:ext uri="{FF2B5EF4-FFF2-40B4-BE49-F238E27FC236}">
                <a16:creationId xmlns:a16="http://schemas.microsoft.com/office/drawing/2014/main" id="{EC4F2BC6-889F-4248-A4FA-A42086802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3323630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B3C9F-9C3B-4FD8-AD05-29EBB54E4363}"/>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AD2EA630-4D49-4EE6-A7A6-843304C8D557}"/>
              </a:ext>
            </a:extLst>
          </p:cNvPr>
          <p:cNvSpPr>
            <a:spLocks noGrp="1"/>
          </p:cNvSpPr>
          <p:nvPr>
            <p:ph idx="1"/>
          </p:nvPr>
        </p:nvSpPr>
        <p:spPr/>
        <p:txBody>
          <a:bodyPr/>
          <a:lstStyle/>
          <a:p>
            <a:endParaRPr lang="en-MY"/>
          </a:p>
        </p:txBody>
      </p:sp>
      <p:pic>
        <p:nvPicPr>
          <p:cNvPr id="4" name="Picture 3" descr="A screenshot of a cell phone&#10;&#10;Description generated with very high confidence">
            <a:extLst>
              <a:ext uri="{FF2B5EF4-FFF2-40B4-BE49-F238E27FC236}">
                <a16:creationId xmlns:a16="http://schemas.microsoft.com/office/drawing/2014/main" id="{8106CD8D-A66C-4EB9-905D-107581528421}"/>
              </a:ext>
            </a:extLst>
          </p:cNvPr>
          <p:cNvPicPr>
            <a:picLocks noChangeAspect="1"/>
          </p:cNvPicPr>
          <p:nvPr/>
        </p:nvPicPr>
        <p:blipFill>
          <a:blip r:embed="rId2"/>
          <a:stretch>
            <a:fillRect/>
          </a:stretch>
        </p:blipFill>
        <p:spPr>
          <a:xfrm>
            <a:off x="3368039" y="1335024"/>
            <a:ext cx="5455921" cy="4446574"/>
          </a:xfrm>
          <a:prstGeom prst="rect">
            <a:avLst/>
          </a:prstGeom>
        </p:spPr>
      </p:pic>
    </p:spTree>
    <p:extLst>
      <p:ext uri="{BB962C8B-B14F-4D97-AF65-F5344CB8AC3E}">
        <p14:creationId xmlns:p14="http://schemas.microsoft.com/office/powerpoint/2010/main" val="1760255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9CC4D-F0B8-460A-AB59-B3DB24024A02}"/>
              </a:ext>
            </a:extLst>
          </p:cNvPr>
          <p:cNvSpPr>
            <a:spLocks noGrp="1"/>
          </p:cNvSpPr>
          <p:nvPr>
            <p:ph type="title"/>
          </p:nvPr>
        </p:nvSpPr>
        <p:spPr>
          <a:xfrm>
            <a:off x="1024128" y="585216"/>
            <a:ext cx="9720072" cy="1499616"/>
          </a:xfrm>
        </p:spPr>
        <p:txBody>
          <a:bodyPr>
            <a:normAutofit/>
          </a:bodyPr>
          <a:lstStyle/>
          <a:p>
            <a:r>
              <a:rPr lang="en-US" dirty="0"/>
              <a:t>Energy sources and radiation principles</a:t>
            </a:r>
            <a:endParaRPr lang="en-MY" dirty="0"/>
          </a:p>
        </p:txBody>
      </p:sp>
      <p:pic>
        <p:nvPicPr>
          <p:cNvPr id="4" name="Picture 3">
            <a:extLst>
              <a:ext uri="{FF2B5EF4-FFF2-40B4-BE49-F238E27FC236}">
                <a16:creationId xmlns:a16="http://schemas.microsoft.com/office/drawing/2014/main" id="{50E328D7-A92F-4C55-A0E8-5FC890F31D91}"/>
              </a:ext>
            </a:extLst>
          </p:cNvPr>
          <p:cNvPicPr>
            <a:picLocks noChangeAspect="1"/>
          </p:cNvPicPr>
          <p:nvPr/>
        </p:nvPicPr>
        <p:blipFill>
          <a:blip r:embed="rId2"/>
          <a:stretch>
            <a:fillRect/>
          </a:stretch>
        </p:blipFill>
        <p:spPr>
          <a:xfrm>
            <a:off x="482353" y="2177469"/>
            <a:ext cx="4826342" cy="3421446"/>
          </a:xfrm>
          <a:prstGeom prst="rect">
            <a:avLst/>
          </a:prstGeom>
        </p:spPr>
      </p:pic>
      <p:sp>
        <p:nvSpPr>
          <p:cNvPr id="3" name="Content Placeholder 2">
            <a:extLst>
              <a:ext uri="{FF2B5EF4-FFF2-40B4-BE49-F238E27FC236}">
                <a16:creationId xmlns:a16="http://schemas.microsoft.com/office/drawing/2014/main" id="{3397D94C-EB8D-4D2F-AD10-2755EBA50FE2}"/>
              </a:ext>
            </a:extLst>
          </p:cNvPr>
          <p:cNvSpPr>
            <a:spLocks noGrp="1"/>
          </p:cNvSpPr>
          <p:nvPr>
            <p:ph idx="1"/>
          </p:nvPr>
        </p:nvSpPr>
        <p:spPr>
          <a:xfrm>
            <a:off x="5063613" y="1828800"/>
            <a:ext cx="6793770" cy="4480560"/>
          </a:xfrm>
        </p:spPr>
        <p:txBody>
          <a:bodyPr>
            <a:normAutofit/>
          </a:bodyPr>
          <a:lstStyle/>
          <a:p>
            <a:r>
              <a:rPr lang="en-US" sz="2000" dirty="0"/>
              <a:t>Primary source: the Sun. </a:t>
            </a:r>
          </a:p>
          <a:p>
            <a:r>
              <a:rPr lang="en-US" sz="2000" dirty="0"/>
              <a:t>Solar radiation (also called insolation) arrives at the Earth at wavelengths determined by the photosphere temperature of the sun (peaking near 5,600 °C). </a:t>
            </a:r>
          </a:p>
          <a:p>
            <a:r>
              <a:rPr lang="en-US" sz="2000" dirty="0"/>
              <a:t>Although the Sun produces electromagnetic radiation in a wide range of wavelengths, the amount of energy it produces is not uniform across all wavelengths. </a:t>
            </a:r>
          </a:p>
          <a:p>
            <a:r>
              <a:rPr lang="en-US" sz="2000" dirty="0"/>
              <a:t>Almost 99% of the solar energy is within the wavelength range of 0.28-4.96 </a:t>
            </a:r>
            <a:r>
              <a:rPr lang="en-US" sz="2000" dirty="0" err="1"/>
              <a:t>μm</a:t>
            </a:r>
            <a:r>
              <a:rPr lang="en-US" sz="2000" dirty="0"/>
              <a:t>. Within this range, 43% is radiated in the visible wavelength region between 0.4-0.7 </a:t>
            </a:r>
            <a:r>
              <a:rPr lang="en-US" sz="2000" dirty="0" err="1"/>
              <a:t>μm</a:t>
            </a:r>
            <a:r>
              <a:rPr lang="en-US" sz="2000" dirty="0"/>
              <a:t>. The maximum energy (</a:t>
            </a:r>
            <a:r>
              <a:rPr lang="en-US" sz="2000" i="1" dirty="0"/>
              <a:t>E</a:t>
            </a:r>
            <a:r>
              <a:rPr lang="en-US" sz="2000" dirty="0"/>
              <a:t>) is available at 0.48 </a:t>
            </a:r>
            <a:r>
              <a:rPr lang="en-US" sz="2000" dirty="0" err="1"/>
              <a:t>μm</a:t>
            </a:r>
            <a:r>
              <a:rPr lang="en-US" sz="2000" dirty="0"/>
              <a:t> wave length, which is in the visible green region. </a:t>
            </a:r>
            <a:endParaRPr lang="en-MY" sz="2000" dirty="0"/>
          </a:p>
        </p:txBody>
      </p:sp>
      <p:sp>
        <p:nvSpPr>
          <p:cNvPr id="5" name="Rectangle 4">
            <a:extLst>
              <a:ext uri="{FF2B5EF4-FFF2-40B4-BE49-F238E27FC236}">
                <a16:creationId xmlns:a16="http://schemas.microsoft.com/office/drawing/2014/main" id="{466FFB36-E53F-416D-8CEB-578616BB50F8}"/>
              </a:ext>
            </a:extLst>
          </p:cNvPr>
          <p:cNvSpPr/>
          <p:nvPr/>
        </p:nvSpPr>
        <p:spPr>
          <a:xfrm>
            <a:off x="402454" y="5814915"/>
            <a:ext cx="6096000" cy="646331"/>
          </a:xfrm>
          <a:prstGeom prst="rect">
            <a:avLst/>
          </a:prstGeom>
        </p:spPr>
        <p:txBody>
          <a:bodyPr>
            <a:spAutoFit/>
          </a:bodyPr>
          <a:lstStyle/>
          <a:p>
            <a:r>
              <a:rPr lang="en-US" dirty="0"/>
              <a:t>The solar irradiance (power of electromagnetic radiation per unit area incident on a surface) distribution of the Sun. </a:t>
            </a:r>
          </a:p>
        </p:txBody>
      </p:sp>
      <p:pic>
        <p:nvPicPr>
          <p:cNvPr id="6" name="Picture 5">
            <a:extLst>
              <a:ext uri="{FF2B5EF4-FFF2-40B4-BE49-F238E27FC236}">
                <a16:creationId xmlns:a16="http://schemas.microsoft.com/office/drawing/2014/main" id="{D5D140DB-0D83-4CAE-B3EA-BDE7209762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1390902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E6EE8-992C-477D-AFF6-28E3A86E8F2C}"/>
              </a:ext>
            </a:extLst>
          </p:cNvPr>
          <p:cNvSpPr>
            <a:spLocks noGrp="1"/>
          </p:cNvSpPr>
          <p:nvPr>
            <p:ph type="title"/>
          </p:nvPr>
        </p:nvSpPr>
        <p:spPr/>
        <p:txBody>
          <a:bodyPr/>
          <a:lstStyle/>
          <a:p>
            <a:r>
              <a:rPr lang="en-US" dirty="0"/>
              <a:t>Scattering</a:t>
            </a:r>
            <a:endParaRPr lang="en-MY" dirty="0"/>
          </a:p>
        </p:txBody>
      </p:sp>
      <p:sp>
        <p:nvSpPr>
          <p:cNvPr id="3" name="Content Placeholder 2">
            <a:extLst>
              <a:ext uri="{FF2B5EF4-FFF2-40B4-BE49-F238E27FC236}">
                <a16:creationId xmlns:a16="http://schemas.microsoft.com/office/drawing/2014/main" id="{19CDEB32-9676-4E7F-A97A-B63D5F0DE7B1}"/>
              </a:ext>
            </a:extLst>
          </p:cNvPr>
          <p:cNvSpPr>
            <a:spLocks noGrp="1"/>
          </p:cNvSpPr>
          <p:nvPr>
            <p:ph idx="1"/>
          </p:nvPr>
        </p:nvSpPr>
        <p:spPr>
          <a:xfrm>
            <a:off x="1024129" y="2286000"/>
            <a:ext cx="4524416" cy="4023360"/>
          </a:xfrm>
        </p:spPr>
        <p:txBody>
          <a:bodyPr/>
          <a:lstStyle/>
          <a:p>
            <a:r>
              <a:rPr lang="en-US" dirty="0"/>
              <a:t>Atmospheric scattering is the process by which small particles in the atmosphere diffuse a portion of the incident radiation in all directions. </a:t>
            </a:r>
          </a:p>
          <a:p>
            <a:r>
              <a:rPr lang="en-US" dirty="0"/>
              <a:t>There is no energy transformation while scattering. </a:t>
            </a:r>
          </a:p>
          <a:p>
            <a:r>
              <a:rPr lang="en-US" dirty="0"/>
              <a:t>But the spatial distribution of the energy is altered during scattering. </a:t>
            </a:r>
          </a:p>
          <a:p>
            <a:r>
              <a:rPr lang="en-MY" dirty="0"/>
              <a:t>Rayleigh scattering, Mie scattering, Non-selective scattering </a:t>
            </a:r>
          </a:p>
          <a:p>
            <a:endParaRPr lang="en-MY" dirty="0"/>
          </a:p>
        </p:txBody>
      </p:sp>
      <p:pic>
        <p:nvPicPr>
          <p:cNvPr id="4" name="Picture 3">
            <a:extLst>
              <a:ext uri="{FF2B5EF4-FFF2-40B4-BE49-F238E27FC236}">
                <a16:creationId xmlns:a16="http://schemas.microsoft.com/office/drawing/2014/main" id="{46328382-DFBC-408D-BEB8-D90A8B2B8C51}"/>
              </a:ext>
            </a:extLst>
          </p:cNvPr>
          <p:cNvPicPr>
            <a:picLocks noChangeAspect="1"/>
          </p:cNvPicPr>
          <p:nvPr/>
        </p:nvPicPr>
        <p:blipFill>
          <a:blip r:embed="rId2"/>
          <a:stretch>
            <a:fillRect/>
          </a:stretch>
        </p:blipFill>
        <p:spPr>
          <a:xfrm>
            <a:off x="4426464" y="103149"/>
            <a:ext cx="2915400" cy="2082267"/>
          </a:xfrm>
          <a:prstGeom prst="rect">
            <a:avLst/>
          </a:prstGeom>
        </p:spPr>
      </p:pic>
      <p:pic>
        <p:nvPicPr>
          <p:cNvPr id="5" name="Picture 4">
            <a:extLst>
              <a:ext uri="{FF2B5EF4-FFF2-40B4-BE49-F238E27FC236}">
                <a16:creationId xmlns:a16="http://schemas.microsoft.com/office/drawing/2014/main" id="{BC0546E9-80B6-4908-99E5-80384343C7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pic>
        <p:nvPicPr>
          <p:cNvPr id="6" name="Picture 5">
            <a:extLst>
              <a:ext uri="{FF2B5EF4-FFF2-40B4-BE49-F238E27FC236}">
                <a16:creationId xmlns:a16="http://schemas.microsoft.com/office/drawing/2014/main" id="{9480CA5F-93DA-4F3F-92F3-AFE975871CA0}"/>
              </a:ext>
            </a:extLst>
          </p:cNvPr>
          <p:cNvPicPr>
            <a:picLocks noChangeAspect="1"/>
          </p:cNvPicPr>
          <p:nvPr/>
        </p:nvPicPr>
        <p:blipFill rotWithShape="1">
          <a:blip r:embed="rId4"/>
          <a:srcRect t="28643" r="47836" b="27733"/>
          <a:stretch/>
        </p:blipFill>
        <p:spPr>
          <a:xfrm>
            <a:off x="5884164" y="3029505"/>
            <a:ext cx="6001318" cy="2823099"/>
          </a:xfrm>
          <a:prstGeom prst="rect">
            <a:avLst/>
          </a:prstGeom>
        </p:spPr>
      </p:pic>
    </p:spTree>
    <p:extLst>
      <p:ext uri="{BB962C8B-B14F-4D97-AF65-F5344CB8AC3E}">
        <p14:creationId xmlns:p14="http://schemas.microsoft.com/office/powerpoint/2010/main" val="3162572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67707-CD54-4B4A-A6EE-59A0C25CA11F}"/>
              </a:ext>
            </a:extLst>
          </p:cNvPr>
          <p:cNvSpPr>
            <a:spLocks noGrp="1"/>
          </p:cNvSpPr>
          <p:nvPr>
            <p:ph type="title"/>
          </p:nvPr>
        </p:nvSpPr>
        <p:spPr/>
        <p:txBody>
          <a:bodyPr/>
          <a:lstStyle/>
          <a:p>
            <a:r>
              <a:rPr lang="en-US" dirty="0"/>
              <a:t>INTRODUCTION</a:t>
            </a:r>
            <a:endParaRPr lang="en-MY" dirty="0"/>
          </a:p>
        </p:txBody>
      </p:sp>
      <p:sp>
        <p:nvSpPr>
          <p:cNvPr id="3" name="Content Placeholder 2">
            <a:extLst>
              <a:ext uri="{FF2B5EF4-FFF2-40B4-BE49-F238E27FC236}">
                <a16:creationId xmlns:a16="http://schemas.microsoft.com/office/drawing/2014/main" id="{074815B2-7136-44D9-ADD9-3D54BACAF887}"/>
              </a:ext>
            </a:extLst>
          </p:cNvPr>
          <p:cNvSpPr>
            <a:spLocks noGrp="1"/>
          </p:cNvSpPr>
          <p:nvPr>
            <p:ph idx="1"/>
          </p:nvPr>
        </p:nvSpPr>
        <p:spPr/>
        <p:txBody>
          <a:bodyPr>
            <a:normAutofit/>
          </a:bodyPr>
          <a:lstStyle/>
          <a:p>
            <a:pPr>
              <a:buFont typeface="Wingdings" panose="05000000000000000000" pitchFamily="2" charset="2"/>
              <a:buChar char="Ø"/>
            </a:pPr>
            <a:r>
              <a:rPr lang="en-US" dirty="0"/>
              <a:t> Remote sensing is an art and science of obtaining information about an object or feature without physically coming in contact with that object or feature. </a:t>
            </a:r>
          </a:p>
          <a:p>
            <a:pPr>
              <a:buFont typeface="Wingdings" panose="05000000000000000000" pitchFamily="2" charset="2"/>
              <a:buChar char="Ø"/>
            </a:pPr>
            <a:r>
              <a:rPr lang="en-US" dirty="0"/>
              <a:t> Human: vision, hearing and sense of smell.</a:t>
            </a:r>
          </a:p>
          <a:p>
            <a:pPr>
              <a:buFont typeface="Wingdings" panose="05000000000000000000" pitchFamily="2" charset="2"/>
              <a:buChar char="Ø"/>
            </a:pPr>
            <a:r>
              <a:rPr lang="en-US" dirty="0"/>
              <a:t> Data collected: </a:t>
            </a:r>
            <a:r>
              <a:rPr lang="en-MY" dirty="0"/>
              <a:t>variations in acoustic wave distributions (e.g., sonar), variations in force distributions (e.g., gravity meter), variations in electromagnetic energy distributions (e.g., eye) etc </a:t>
            </a:r>
          </a:p>
          <a:p>
            <a:pPr>
              <a:buFont typeface="Wingdings" panose="05000000000000000000" pitchFamily="2" charset="2"/>
              <a:buChar char="Ø"/>
            </a:pPr>
            <a:r>
              <a:rPr lang="en-US" dirty="0"/>
              <a:t> Remotely collected data through various sensors may be analyzed to obtain information about the objects or features under investigation </a:t>
            </a:r>
          </a:p>
          <a:p>
            <a:pPr>
              <a:buFont typeface="Wingdings" panose="05000000000000000000" pitchFamily="2" charset="2"/>
              <a:buChar char="Ø"/>
            </a:pPr>
            <a:r>
              <a:rPr lang="en-MY" dirty="0"/>
              <a:t> Remote Sensing: electromagnetic energy sensors </a:t>
            </a:r>
          </a:p>
          <a:p>
            <a:pPr>
              <a:buFont typeface="Wingdings" panose="05000000000000000000" pitchFamily="2" charset="2"/>
              <a:buChar char="Ø"/>
            </a:pPr>
            <a:r>
              <a:rPr lang="en-MY" dirty="0"/>
              <a:t>Remote Sensing vs Photogrammetry</a:t>
            </a:r>
          </a:p>
        </p:txBody>
      </p:sp>
      <p:pic>
        <p:nvPicPr>
          <p:cNvPr id="4" name="Picture 3">
            <a:extLst>
              <a:ext uri="{FF2B5EF4-FFF2-40B4-BE49-F238E27FC236}">
                <a16:creationId xmlns:a16="http://schemas.microsoft.com/office/drawing/2014/main" id="{5F273165-CB9B-4BF7-B939-6E4399027C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1575594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2EC37-6541-4BF7-BC3E-91733CB5B093}"/>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FC1D6B5A-095E-4F43-804B-735697A64897}"/>
              </a:ext>
            </a:extLst>
          </p:cNvPr>
          <p:cNvSpPr>
            <a:spLocks noGrp="1"/>
          </p:cNvSpPr>
          <p:nvPr>
            <p:ph idx="1"/>
          </p:nvPr>
        </p:nvSpPr>
        <p:spPr/>
        <p:txBody>
          <a:bodyPr/>
          <a:lstStyle/>
          <a:p>
            <a:r>
              <a:rPr lang="en-US" dirty="0"/>
              <a:t>Rainbow??</a:t>
            </a:r>
          </a:p>
          <a:p>
            <a:r>
              <a:rPr lang="en-US" dirty="0"/>
              <a:t>Blue sky??</a:t>
            </a:r>
          </a:p>
          <a:p>
            <a:r>
              <a:rPr lang="en-US" dirty="0"/>
              <a:t>Sunrise and sunset</a:t>
            </a:r>
            <a:r>
              <a:rPr lang="en-US" dirty="0">
                <a:sym typeface="Wingdings" panose="05000000000000000000" pitchFamily="2" charset="2"/>
              </a:rPr>
              <a:t> orange + red??</a:t>
            </a:r>
          </a:p>
          <a:p>
            <a:r>
              <a:rPr lang="en-US" dirty="0">
                <a:sym typeface="Wingdings" panose="05000000000000000000" pitchFamily="2" charset="2"/>
              </a:rPr>
              <a:t>Cloud??</a:t>
            </a:r>
          </a:p>
          <a:p>
            <a:r>
              <a:rPr lang="en-US" dirty="0">
                <a:sym typeface="Wingdings" panose="05000000000000000000" pitchFamily="2" charset="2"/>
              </a:rPr>
              <a:t>Haze??</a:t>
            </a:r>
            <a:endParaRPr lang="en-MY" dirty="0"/>
          </a:p>
        </p:txBody>
      </p:sp>
      <p:pic>
        <p:nvPicPr>
          <p:cNvPr id="4" name="Picture 3">
            <a:extLst>
              <a:ext uri="{FF2B5EF4-FFF2-40B4-BE49-F238E27FC236}">
                <a16:creationId xmlns:a16="http://schemas.microsoft.com/office/drawing/2014/main" id="{FCB9A824-2FE6-4208-A602-981367A076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2416355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50B4-97B3-4517-B26D-44C007EFFA3B}"/>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4DC4AA61-757D-412E-9317-82A4B9D7A48E}"/>
              </a:ext>
            </a:extLst>
          </p:cNvPr>
          <p:cNvSpPr>
            <a:spLocks noGrp="1"/>
          </p:cNvSpPr>
          <p:nvPr>
            <p:ph idx="1"/>
          </p:nvPr>
        </p:nvSpPr>
        <p:spPr/>
        <p:txBody>
          <a:bodyPr/>
          <a:lstStyle/>
          <a:p>
            <a:r>
              <a:rPr lang="en-US" dirty="0"/>
              <a:t>A rainbow is a meteorological phenomenon that is caused by reflection, refraction and dispersion of light in water droplets resulting in a spectrum of light appearing in the sky.</a:t>
            </a:r>
            <a:endParaRPr lang="en-MY" dirty="0"/>
          </a:p>
        </p:txBody>
      </p:sp>
      <p:pic>
        <p:nvPicPr>
          <p:cNvPr id="4" name="Picture 3">
            <a:extLst>
              <a:ext uri="{FF2B5EF4-FFF2-40B4-BE49-F238E27FC236}">
                <a16:creationId xmlns:a16="http://schemas.microsoft.com/office/drawing/2014/main" id="{B3D0F557-DA6F-47E7-B469-185E77FEA2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1229301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B80B3-3DE5-41AB-A91B-88C0C751345B}"/>
              </a:ext>
            </a:extLst>
          </p:cNvPr>
          <p:cNvSpPr>
            <a:spLocks noGrp="1"/>
          </p:cNvSpPr>
          <p:nvPr>
            <p:ph type="title"/>
          </p:nvPr>
        </p:nvSpPr>
        <p:spPr>
          <a:xfrm>
            <a:off x="1024129" y="585216"/>
            <a:ext cx="4431792" cy="1499616"/>
          </a:xfrm>
        </p:spPr>
        <p:txBody>
          <a:bodyPr>
            <a:normAutofit/>
          </a:bodyPr>
          <a:lstStyle/>
          <a:p>
            <a:endParaRPr lang="en-MY"/>
          </a:p>
        </p:txBody>
      </p:sp>
      <p:sp>
        <p:nvSpPr>
          <p:cNvPr id="3" name="Content Placeholder 2">
            <a:extLst>
              <a:ext uri="{FF2B5EF4-FFF2-40B4-BE49-F238E27FC236}">
                <a16:creationId xmlns:a16="http://schemas.microsoft.com/office/drawing/2014/main" id="{EE799F0D-35BD-4F26-BD85-CFE557204B65}"/>
              </a:ext>
            </a:extLst>
          </p:cNvPr>
          <p:cNvSpPr>
            <a:spLocks noGrp="1"/>
          </p:cNvSpPr>
          <p:nvPr>
            <p:ph idx="1"/>
          </p:nvPr>
        </p:nvSpPr>
        <p:spPr>
          <a:xfrm>
            <a:off x="109330" y="2286000"/>
            <a:ext cx="6442390" cy="4184374"/>
          </a:xfrm>
        </p:spPr>
        <p:txBody>
          <a:bodyPr>
            <a:normAutofit lnSpcReduction="10000"/>
          </a:bodyPr>
          <a:lstStyle/>
          <a:p>
            <a:r>
              <a:rPr lang="en-US" sz="2000" dirty="0"/>
              <a:t>Molecules of Oxygen and Nitrogen (which are dominant in the atmosphere) cause this type of scattering of the visible part of the electromagnetic radiation. </a:t>
            </a:r>
          </a:p>
          <a:p>
            <a:r>
              <a:rPr lang="en-US" sz="2000" dirty="0"/>
              <a:t>Within the visible range, smaller wavelength blue light is scattered more compared to the green or red. </a:t>
            </a:r>
          </a:p>
          <a:p>
            <a:r>
              <a:rPr lang="en-US" sz="2000" dirty="0"/>
              <a:t>The blue light is scattered around 4 times and UV light is scattered about 16 times as much as red light. This consequently results in a blue sky. </a:t>
            </a:r>
          </a:p>
          <a:p>
            <a:r>
              <a:rPr lang="en-US" sz="2000" dirty="0"/>
              <a:t>At sunrise and sunset, the sun's rays have to travel a longer path, causing complete scattering (and absorption) of shorter wavelength radiations. </a:t>
            </a:r>
          </a:p>
          <a:p>
            <a:r>
              <a:rPr lang="en-US" sz="2000" dirty="0"/>
              <a:t>As a result, only the longer wavelength portions (orange and red) which are less scattered will be visible.</a:t>
            </a:r>
            <a:endParaRPr lang="en-MY" sz="2000" dirty="0"/>
          </a:p>
        </p:txBody>
      </p:sp>
      <p:pic>
        <p:nvPicPr>
          <p:cNvPr id="4" name="Picture 3">
            <a:extLst>
              <a:ext uri="{FF2B5EF4-FFF2-40B4-BE49-F238E27FC236}">
                <a16:creationId xmlns:a16="http://schemas.microsoft.com/office/drawing/2014/main" id="{10ED83D1-545C-4F9A-8877-B1136EE40ACB}"/>
              </a:ext>
            </a:extLst>
          </p:cNvPr>
          <p:cNvPicPr>
            <a:picLocks noChangeAspect="1"/>
          </p:cNvPicPr>
          <p:nvPr/>
        </p:nvPicPr>
        <p:blipFill>
          <a:blip r:embed="rId2"/>
          <a:stretch>
            <a:fillRect/>
          </a:stretch>
        </p:blipFill>
        <p:spPr>
          <a:xfrm>
            <a:off x="6898633" y="1872397"/>
            <a:ext cx="4653288" cy="2655215"/>
          </a:xfrm>
          <a:prstGeom prst="rect">
            <a:avLst/>
          </a:prstGeom>
        </p:spPr>
      </p:pic>
      <p:pic>
        <p:nvPicPr>
          <p:cNvPr id="5" name="Picture 4">
            <a:extLst>
              <a:ext uri="{FF2B5EF4-FFF2-40B4-BE49-F238E27FC236}">
                <a16:creationId xmlns:a16="http://schemas.microsoft.com/office/drawing/2014/main" id="{6089D683-1281-48E8-8904-D9DEF42DD8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3501752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F98FC-54AD-46BC-A0D8-E1C404373EF7}"/>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2C9A5E26-B305-4A06-AB33-47B75068253E}"/>
              </a:ext>
            </a:extLst>
          </p:cNvPr>
          <p:cNvSpPr>
            <a:spLocks noGrp="1"/>
          </p:cNvSpPr>
          <p:nvPr>
            <p:ph idx="1"/>
          </p:nvPr>
        </p:nvSpPr>
        <p:spPr/>
        <p:txBody>
          <a:bodyPr/>
          <a:lstStyle/>
          <a:p>
            <a:r>
              <a:rPr lang="en-US" dirty="0"/>
              <a:t>For visible light (of wavelength 0.4-0.7μm), non-selective scattering is generally caused by water droplets which is having diameter commonly in the range of 5 to 100 </a:t>
            </a:r>
            <a:r>
              <a:rPr lang="en-US" dirty="0" err="1"/>
              <a:t>μm</a:t>
            </a:r>
            <a:r>
              <a:rPr lang="en-US" dirty="0"/>
              <a:t>. </a:t>
            </a:r>
          </a:p>
          <a:p>
            <a:r>
              <a:rPr lang="en-US" dirty="0"/>
              <a:t>This scattering is nonselective with respect to wavelength since all visible and IR wavelengths get scattered equally giving white or even grey color to the clouds.</a:t>
            </a:r>
            <a:endParaRPr lang="en-MY" dirty="0"/>
          </a:p>
        </p:txBody>
      </p:sp>
      <p:pic>
        <p:nvPicPr>
          <p:cNvPr id="4" name="Picture 3">
            <a:extLst>
              <a:ext uri="{FF2B5EF4-FFF2-40B4-BE49-F238E27FC236}">
                <a16:creationId xmlns:a16="http://schemas.microsoft.com/office/drawing/2014/main" id="{119A650B-A11E-4E3D-961E-FB350CD54937}"/>
              </a:ext>
            </a:extLst>
          </p:cNvPr>
          <p:cNvPicPr>
            <a:picLocks noChangeAspect="1"/>
          </p:cNvPicPr>
          <p:nvPr/>
        </p:nvPicPr>
        <p:blipFill>
          <a:blip r:embed="rId2"/>
          <a:stretch>
            <a:fillRect/>
          </a:stretch>
        </p:blipFill>
        <p:spPr>
          <a:xfrm>
            <a:off x="2450919" y="4123083"/>
            <a:ext cx="6866489" cy="2609743"/>
          </a:xfrm>
          <a:prstGeom prst="rect">
            <a:avLst/>
          </a:prstGeom>
        </p:spPr>
      </p:pic>
      <p:pic>
        <p:nvPicPr>
          <p:cNvPr id="5" name="Picture 4">
            <a:extLst>
              <a:ext uri="{FF2B5EF4-FFF2-40B4-BE49-F238E27FC236}">
                <a16:creationId xmlns:a16="http://schemas.microsoft.com/office/drawing/2014/main" id="{29844F8D-85A5-46E3-B85F-9BA4D6519A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3314636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04046-B483-49DF-8B6E-50D14E168523}"/>
              </a:ext>
            </a:extLst>
          </p:cNvPr>
          <p:cNvSpPr>
            <a:spLocks noGrp="1"/>
          </p:cNvSpPr>
          <p:nvPr>
            <p:ph type="title"/>
          </p:nvPr>
        </p:nvSpPr>
        <p:spPr/>
        <p:txBody>
          <a:bodyPr/>
          <a:lstStyle/>
          <a:p>
            <a:r>
              <a:rPr lang="en-US" dirty="0"/>
              <a:t>Absorption</a:t>
            </a:r>
            <a:endParaRPr lang="en-MY" dirty="0"/>
          </a:p>
        </p:txBody>
      </p:sp>
      <p:sp>
        <p:nvSpPr>
          <p:cNvPr id="3" name="Content Placeholder 2">
            <a:extLst>
              <a:ext uri="{FF2B5EF4-FFF2-40B4-BE49-F238E27FC236}">
                <a16:creationId xmlns:a16="http://schemas.microsoft.com/office/drawing/2014/main" id="{EFC01439-062B-49DA-82FB-D9BB0D167A7D}"/>
              </a:ext>
            </a:extLst>
          </p:cNvPr>
          <p:cNvSpPr>
            <a:spLocks noGrp="1"/>
          </p:cNvSpPr>
          <p:nvPr>
            <p:ph idx="1"/>
          </p:nvPr>
        </p:nvSpPr>
        <p:spPr/>
        <p:txBody>
          <a:bodyPr>
            <a:normAutofit fontScale="92500" lnSpcReduction="10000"/>
          </a:bodyPr>
          <a:lstStyle/>
          <a:p>
            <a:r>
              <a:rPr lang="en-US" dirty="0"/>
              <a:t>Incident energy is retained by particles in the atmosphere at a given wavelength. </a:t>
            </a:r>
          </a:p>
          <a:p>
            <a:r>
              <a:rPr lang="en-US" dirty="0"/>
              <a:t>Not only absorb a portion of the total energy, but will also reflect, refract or scatter the energy. The absorbed energy may also be transmitted back to the atmosphere. </a:t>
            </a:r>
          </a:p>
          <a:p>
            <a:r>
              <a:rPr lang="en-US" dirty="0"/>
              <a:t>The most efficient absorbers of solar radiation are water </a:t>
            </a:r>
            <a:r>
              <a:rPr lang="en-US" dirty="0" err="1"/>
              <a:t>vapour</a:t>
            </a:r>
            <a:r>
              <a:rPr lang="en-US" dirty="0"/>
              <a:t>, carbon dioxide, and ozone. </a:t>
            </a:r>
          </a:p>
          <a:p>
            <a:r>
              <a:rPr lang="en-US" dirty="0"/>
              <a:t>Gaseous components of the atmosphere are selective absorbers of the electromagnetic radiation, i.e., these gases absorb electromagnetic energy in specific wavelength bands. </a:t>
            </a:r>
          </a:p>
          <a:p>
            <a:r>
              <a:rPr lang="en-US" dirty="0"/>
              <a:t>Even though all the wavelengths from the Sun reach the top of the atmosphere, due to the atmospheric absorption, only limited wavelengths can pass through the atmosphere. </a:t>
            </a:r>
          </a:p>
          <a:p>
            <a:r>
              <a:rPr lang="en-US" dirty="0"/>
              <a:t>The ranges of wavelength that are partially or wholly transmitted through the atmosphere are known as "atmospheric windows." </a:t>
            </a:r>
          </a:p>
          <a:p>
            <a:r>
              <a:rPr lang="en-US" dirty="0"/>
              <a:t>RS data acquisition is limited through these atmospheric windows.</a:t>
            </a:r>
            <a:endParaRPr lang="en-MY" dirty="0"/>
          </a:p>
        </p:txBody>
      </p:sp>
      <p:pic>
        <p:nvPicPr>
          <p:cNvPr id="4" name="Picture 3">
            <a:extLst>
              <a:ext uri="{FF2B5EF4-FFF2-40B4-BE49-F238E27FC236}">
                <a16:creationId xmlns:a16="http://schemas.microsoft.com/office/drawing/2014/main" id="{6F964C6F-CC26-4374-BCB1-20E86C91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174312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B7E37-3B67-4941-860D-2FE281B8D220}"/>
              </a:ext>
            </a:extLst>
          </p:cNvPr>
          <p:cNvSpPr>
            <a:spLocks noGrp="1"/>
          </p:cNvSpPr>
          <p:nvPr>
            <p:ph type="title"/>
          </p:nvPr>
        </p:nvSpPr>
        <p:spPr>
          <a:xfrm>
            <a:off x="1024127" y="585216"/>
            <a:ext cx="3619981" cy="1499616"/>
          </a:xfrm>
        </p:spPr>
        <p:txBody>
          <a:bodyPr/>
          <a:lstStyle/>
          <a:p>
            <a:r>
              <a:rPr lang="en-US" dirty="0"/>
              <a:t>atmospheric windows</a:t>
            </a:r>
            <a:endParaRPr lang="en-MY" dirty="0"/>
          </a:p>
        </p:txBody>
      </p:sp>
      <p:sp>
        <p:nvSpPr>
          <p:cNvPr id="3" name="Content Placeholder 2">
            <a:extLst>
              <a:ext uri="{FF2B5EF4-FFF2-40B4-BE49-F238E27FC236}">
                <a16:creationId xmlns:a16="http://schemas.microsoft.com/office/drawing/2014/main" id="{AE876795-6949-4EEF-ACC7-B870F907EDB1}"/>
              </a:ext>
            </a:extLst>
          </p:cNvPr>
          <p:cNvSpPr>
            <a:spLocks noGrp="1"/>
          </p:cNvSpPr>
          <p:nvPr>
            <p:ph idx="1"/>
          </p:nvPr>
        </p:nvSpPr>
        <p:spPr/>
        <p:txBody>
          <a:bodyPr/>
          <a:lstStyle/>
          <a:p>
            <a:endParaRPr lang="en-MY"/>
          </a:p>
        </p:txBody>
      </p:sp>
      <p:pic>
        <p:nvPicPr>
          <p:cNvPr id="5" name="Picture 4">
            <a:extLst>
              <a:ext uri="{FF2B5EF4-FFF2-40B4-BE49-F238E27FC236}">
                <a16:creationId xmlns:a16="http://schemas.microsoft.com/office/drawing/2014/main" id="{C4BD0916-D627-4F88-B224-183186E62539}"/>
              </a:ext>
            </a:extLst>
          </p:cNvPr>
          <p:cNvPicPr>
            <a:picLocks noChangeAspect="1"/>
          </p:cNvPicPr>
          <p:nvPr/>
        </p:nvPicPr>
        <p:blipFill>
          <a:blip r:embed="rId2"/>
          <a:stretch>
            <a:fillRect/>
          </a:stretch>
        </p:blipFill>
        <p:spPr>
          <a:xfrm>
            <a:off x="4644109" y="387627"/>
            <a:ext cx="6881473" cy="6309360"/>
          </a:xfrm>
          <a:prstGeom prst="rect">
            <a:avLst/>
          </a:prstGeom>
        </p:spPr>
      </p:pic>
      <p:pic>
        <p:nvPicPr>
          <p:cNvPr id="6" name="Picture 5">
            <a:extLst>
              <a:ext uri="{FF2B5EF4-FFF2-40B4-BE49-F238E27FC236}">
                <a16:creationId xmlns:a16="http://schemas.microsoft.com/office/drawing/2014/main" id="{F27B9A38-F585-4C1C-906E-0F7FE543C2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2484737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63BD4-9A65-43CB-BBBF-8BE2F13181D9}"/>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27079F3D-8BA6-4AAA-976F-CF81FC8EDF39}"/>
              </a:ext>
            </a:extLst>
          </p:cNvPr>
          <p:cNvSpPr>
            <a:spLocks noGrp="1"/>
          </p:cNvSpPr>
          <p:nvPr>
            <p:ph idx="1"/>
          </p:nvPr>
        </p:nvSpPr>
        <p:spPr/>
        <p:txBody>
          <a:bodyPr/>
          <a:lstStyle/>
          <a:p>
            <a:endParaRPr lang="en-MY"/>
          </a:p>
        </p:txBody>
      </p:sp>
      <p:pic>
        <p:nvPicPr>
          <p:cNvPr id="4" name="Picture 3">
            <a:extLst>
              <a:ext uri="{FF2B5EF4-FFF2-40B4-BE49-F238E27FC236}">
                <a16:creationId xmlns:a16="http://schemas.microsoft.com/office/drawing/2014/main" id="{67F2FA19-98EA-4FC6-9001-78D62A4D7F06}"/>
              </a:ext>
            </a:extLst>
          </p:cNvPr>
          <p:cNvPicPr>
            <a:picLocks noChangeAspect="1"/>
          </p:cNvPicPr>
          <p:nvPr/>
        </p:nvPicPr>
        <p:blipFill rotWithShape="1">
          <a:blip r:embed="rId2"/>
          <a:srcRect l="30489" t="8001" r="1699" b="10420"/>
          <a:stretch/>
        </p:blipFill>
        <p:spPr>
          <a:xfrm>
            <a:off x="2154765" y="631646"/>
            <a:ext cx="8267620" cy="5594708"/>
          </a:xfrm>
          <a:prstGeom prst="rect">
            <a:avLst/>
          </a:prstGeom>
        </p:spPr>
      </p:pic>
    </p:spTree>
    <p:extLst>
      <p:ext uri="{BB962C8B-B14F-4D97-AF65-F5344CB8AC3E}">
        <p14:creationId xmlns:p14="http://schemas.microsoft.com/office/powerpoint/2010/main" val="20068284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B24DE-0721-4BFF-9AAC-E3A0AEDB5B24}"/>
              </a:ext>
            </a:extLst>
          </p:cNvPr>
          <p:cNvSpPr>
            <a:spLocks noGrp="1"/>
          </p:cNvSpPr>
          <p:nvPr>
            <p:ph type="title"/>
          </p:nvPr>
        </p:nvSpPr>
        <p:spPr/>
        <p:txBody>
          <a:bodyPr/>
          <a:lstStyle/>
          <a:p>
            <a:r>
              <a:rPr lang="en-US" dirty="0">
                <a:solidFill>
                  <a:srgbClr val="000000"/>
                </a:solidFill>
                <a:latin typeface="Times New Roman" panose="02020603050405020304" pitchFamily="18" charset="0"/>
              </a:rPr>
              <a:t>spectral reflectance curves</a:t>
            </a:r>
            <a:endParaRPr lang="en-MY" dirty="0"/>
          </a:p>
        </p:txBody>
      </p:sp>
      <p:sp>
        <p:nvSpPr>
          <p:cNvPr id="3" name="Content Placeholder 2">
            <a:extLst>
              <a:ext uri="{FF2B5EF4-FFF2-40B4-BE49-F238E27FC236}">
                <a16:creationId xmlns:a16="http://schemas.microsoft.com/office/drawing/2014/main" id="{E5B2CE31-8B1B-48C7-B6C5-FB8A7BA93E45}"/>
              </a:ext>
            </a:extLst>
          </p:cNvPr>
          <p:cNvSpPr>
            <a:spLocks noGrp="1"/>
          </p:cNvSpPr>
          <p:nvPr>
            <p:ph idx="1"/>
          </p:nvPr>
        </p:nvSpPr>
        <p:spPr/>
        <p:txBody>
          <a:bodyPr/>
          <a:lstStyle/>
          <a:p>
            <a:r>
              <a:rPr lang="en-US" dirty="0"/>
              <a:t>The energy that is reflected by features on the earth's surface over a variety of different wavelengths will give their spectral responses. </a:t>
            </a:r>
          </a:p>
          <a:p>
            <a:r>
              <a:rPr lang="en-US" dirty="0"/>
              <a:t>The graphical representation of the spectral response of an object over different wavelengths of the electromagnetic spectrum is termed as spectral reflectance curve. </a:t>
            </a:r>
          </a:p>
          <a:p>
            <a:r>
              <a:rPr lang="en-US" dirty="0"/>
              <a:t>These curves give an insight into the spectral characteristics of different objects, hence used in the selection of a particular wavelength band for remote sensing data acquisition.</a:t>
            </a:r>
            <a:endParaRPr lang="en-MY" dirty="0"/>
          </a:p>
        </p:txBody>
      </p:sp>
      <p:pic>
        <p:nvPicPr>
          <p:cNvPr id="5" name="Picture 4">
            <a:extLst>
              <a:ext uri="{FF2B5EF4-FFF2-40B4-BE49-F238E27FC236}">
                <a16:creationId xmlns:a16="http://schemas.microsoft.com/office/drawing/2014/main" id="{2CD8C4A5-9DBD-414D-B8B8-4D33D7F1F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3468702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9379B-FEC1-4F5E-8FC0-18F972EC4731}"/>
              </a:ext>
            </a:extLst>
          </p:cNvPr>
          <p:cNvSpPr>
            <a:spLocks noGrp="1"/>
          </p:cNvSpPr>
          <p:nvPr>
            <p:ph type="title"/>
          </p:nvPr>
        </p:nvSpPr>
        <p:spPr/>
        <p:txBody>
          <a:bodyPr/>
          <a:lstStyle/>
          <a:p>
            <a:endParaRPr lang="en-MY" dirty="0"/>
          </a:p>
        </p:txBody>
      </p:sp>
      <p:sp>
        <p:nvSpPr>
          <p:cNvPr id="4" name="Rectangle 3">
            <a:extLst>
              <a:ext uri="{FF2B5EF4-FFF2-40B4-BE49-F238E27FC236}">
                <a16:creationId xmlns:a16="http://schemas.microsoft.com/office/drawing/2014/main" id="{0F55304B-456E-4817-A654-A034FEEADCCE}"/>
              </a:ext>
            </a:extLst>
          </p:cNvPr>
          <p:cNvSpPr/>
          <p:nvPr/>
        </p:nvSpPr>
        <p:spPr>
          <a:xfrm>
            <a:off x="420209" y="1798510"/>
            <a:ext cx="6096000" cy="707886"/>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Spectral reflectance curves for deciduous (broad-leaved) and coniferous (needle-bearing) trees. </a:t>
            </a:r>
            <a:endParaRPr kumimoji="0" lang="en-MY" sz="20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5" name="Picture 4">
            <a:extLst>
              <a:ext uri="{FF2B5EF4-FFF2-40B4-BE49-F238E27FC236}">
                <a16:creationId xmlns:a16="http://schemas.microsoft.com/office/drawing/2014/main" id="{A247F584-0691-49D7-B272-DBAFE2357CCF}"/>
              </a:ext>
            </a:extLst>
          </p:cNvPr>
          <p:cNvPicPr>
            <a:picLocks noChangeAspect="1"/>
          </p:cNvPicPr>
          <p:nvPr/>
        </p:nvPicPr>
        <p:blipFill>
          <a:blip r:embed="rId2"/>
          <a:stretch>
            <a:fillRect/>
          </a:stretch>
        </p:blipFill>
        <p:spPr>
          <a:xfrm>
            <a:off x="420209" y="2444841"/>
            <a:ext cx="4494587" cy="4359260"/>
          </a:xfrm>
          <a:prstGeom prst="rect">
            <a:avLst/>
          </a:prstGeom>
        </p:spPr>
      </p:pic>
      <p:sp>
        <p:nvSpPr>
          <p:cNvPr id="6" name="Rectangle 5">
            <a:extLst>
              <a:ext uri="{FF2B5EF4-FFF2-40B4-BE49-F238E27FC236}">
                <a16:creationId xmlns:a16="http://schemas.microsoft.com/office/drawing/2014/main" id="{B9D71724-7FE8-4B43-B567-DCB87B7ABA79}"/>
              </a:ext>
            </a:extLst>
          </p:cNvPr>
          <p:cNvSpPr/>
          <p:nvPr/>
        </p:nvSpPr>
        <p:spPr>
          <a:xfrm>
            <a:off x="5695122" y="175511"/>
            <a:ext cx="5404185"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The main </a:t>
            </a:r>
            <a:r>
              <a:rPr kumimoji="0" lang="en-US" sz="16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difference between coniferous</a:t>
            </a:r>
            <a:r>
              <a:rPr kumimoji="0" lang="en-US" sz="16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(also called evergreen) and </a:t>
            </a:r>
            <a:r>
              <a:rPr kumimoji="0" lang="en-US" sz="16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deciduous trees</a:t>
            </a:r>
            <a:r>
              <a:rPr kumimoji="0" lang="en-US" sz="16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is that </a:t>
            </a:r>
            <a:r>
              <a:rPr kumimoji="0" lang="en-US" sz="16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deciduous trees</a:t>
            </a:r>
            <a:r>
              <a:rPr kumimoji="0" lang="en-US" sz="16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lose their leaves every year and most </a:t>
            </a:r>
            <a:r>
              <a:rPr kumimoji="0" lang="en-US" sz="16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conifers</a:t>
            </a:r>
            <a:r>
              <a:rPr kumimoji="0" lang="en-US" sz="16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do not</a:t>
            </a:r>
            <a:endParaRPr kumimoji="0" lang="en-MY" sz="16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7" name="Rectangle 6">
            <a:extLst>
              <a:ext uri="{FF2B5EF4-FFF2-40B4-BE49-F238E27FC236}">
                <a16:creationId xmlns:a16="http://schemas.microsoft.com/office/drawing/2014/main" id="{5870F382-13BC-45C0-9E6C-A3D8E06DD9EF}"/>
              </a:ext>
            </a:extLst>
          </p:cNvPr>
          <p:cNvSpPr/>
          <p:nvPr/>
        </p:nvSpPr>
        <p:spPr>
          <a:xfrm>
            <a:off x="5003307" y="2551837"/>
            <a:ext cx="6096000" cy="92333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Overlapping in most of the visible portion.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In the near infra red (NIR) they are quite different and distinguishable. </a:t>
            </a:r>
            <a:endParaRPr kumimoji="0" lang="en-MY"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8" name="Picture 7">
            <a:extLst>
              <a:ext uri="{FF2B5EF4-FFF2-40B4-BE49-F238E27FC236}">
                <a16:creationId xmlns:a16="http://schemas.microsoft.com/office/drawing/2014/main" id="{4D5B9246-905B-414E-93E4-335F08E7E8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3040885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37FF8-B526-4CBD-A805-BF6831F861CE}"/>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E6BDB490-F2E8-475B-9572-9D772DAEC9ED}"/>
              </a:ext>
            </a:extLst>
          </p:cNvPr>
          <p:cNvSpPr>
            <a:spLocks noGrp="1"/>
          </p:cNvSpPr>
          <p:nvPr>
            <p:ph idx="1"/>
          </p:nvPr>
        </p:nvSpPr>
        <p:spPr/>
        <p:txBody>
          <a:bodyPr/>
          <a:lstStyle/>
          <a:p>
            <a:endParaRPr lang="en-MY"/>
          </a:p>
        </p:txBody>
      </p:sp>
      <p:pic>
        <p:nvPicPr>
          <p:cNvPr id="4" name="Picture 3">
            <a:extLst>
              <a:ext uri="{FF2B5EF4-FFF2-40B4-BE49-F238E27FC236}">
                <a16:creationId xmlns:a16="http://schemas.microsoft.com/office/drawing/2014/main" id="{2C36203D-C614-435F-9C82-814B1BB45122}"/>
              </a:ext>
            </a:extLst>
          </p:cNvPr>
          <p:cNvPicPr>
            <a:picLocks noChangeAspect="1"/>
          </p:cNvPicPr>
          <p:nvPr/>
        </p:nvPicPr>
        <p:blipFill>
          <a:blip r:embed="rId2"/>
          <a:stretch>
            <a:fillRect/>
          </a:stretch>
        </p:blipFill>
        <p:spPr>
          <a:xfrm>
            <a:off x="257590" y="290512"/>
            <a:ext cx="11534775" cy="3990975"/>
          </a:xfrm>
          <a:prstGeom prst="rect">
            <a:avLst/>
          </a:prstGeom>
        </p:spPr>
      </p:pic>
      <p:sp>
        <p:nvSpPr>
          <p:cNvPr id="5" name="Rectangle 4">
            <a:extLst>
              <a:ext uri="{FF2B5EF4-FFF2-40B4-BE49-F238E27FC236}">
                <a16:creationId xmlns:a16="http://schemas.microsoft.com/office/drawing/2014/main" id="{4BE1E63A-B9F5-4795-B6B3-501A3A8AF91E}"/>
              </a:ext>
            </a:extLst>
          </p:cNvPr>
          <p:cNvSpPr/>
          <p:nvPr/>
        </p:nvSpPr>
        <p:spPr>
          <a:xfrm>
            <a:off x="2399930" y="4695259"/>
            <a:ext cx="6575394"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 Panchromatic photograph using reflected sunlight over the visible wavelength band 0.4 to 0.7 mm and (b) Black and white infrared photograph using reflected sunlight over 0.7 to 0.9 mm wavelength band (Lillesand et al., 2004) </a:t>
            </a:r>
            <a:endParaRPr kumimoji="0" lang="en-MY"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6" name="Rectangle 5">
            <a:extLst>
              <a:ext uri="{FF2B5EF4-FFF2-40B4-BE49-F238E27FC236}">
                <a16:creationId xmlns:a16="http://schemas.microsoft.com/office/drawing/2014/main" id="{16FF550A-4682-4A2C-ADB6-01E8F760F674}"/>
              </a:ext>
            </a:extLst>
          </p:cNvPr>
          <p:cNvSpPr/>
          <p:nvPr/>
        </p:nvSpPr>
        <p:spPr>
          <a:xfrm>
            <a:off x="8078680" y="5934670"/>
            <a:ext cx="3944644"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panchromatic refers to black and white imagery that is exposed by all visible light </a:t>
            </a:r>
            <a:endParaRPr kumimoji="0" lang="en-MY"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a:extLst>
              <a:ext uri="{FF2B5EF4-FFF2-40B4-BE49-F238E27FC236}">
                <a16:creationId xmlns:a16="http://schemas.microsoft.com/office/drawing/2014/main" id="{36F12058-CD87-4CBE-A10A-5A2B4954A9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3424780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23430B4-C2B6-48DA-A79F-757492AF8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A4512F-BD08-46EF-BA4D-FA2B50BE0DB9}"/>
              </a:ext>
            </a:extLst>
          </p:cNvPr>
          <p:cNvSpPr>
            <a:spLocks noGrp="1"/>
          </p:cNvSpPr>
          <p:nvPr>
            <p:ph type="title"/>
          </p:nvPr>
        </p:nvSpPr>
        <p:spPr>
          <a:xfrm>
            <a:off x="1024128" y="459317"/>
            <a:ext cx="4389120" cy="1749552"/>
          </a:xfrm>
        </p:spPr>
        <p:txBody>
          <a:bodyPr>
            <a:normAutofit/>
          </a:bodyPr>
          <a:lstStyle/>
          <a:p>
            <a:endParaRPr lang="en-MY" sz="4400"/>
          </a:p>
        </p:txBody>
      </p:sp>
      <p:cxnSp>
        <p:nvCxnSpPr>
          <p:cNvPr id="16" name="Straight Connector 15">
            <a:extLst>
              <a:ext uri="{FF2B5EF4-FFF2-40B4-BE49-F238E27FC236}">
                <a16:creationId xmlns:a16="http://schemas.microsoft.com/office/drawing/2014/main" id="{7153BDBF-1B08-496E-BED4-E0DE721A00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0A6080-C165-4149-BC9B-7F4E3CD1C75C}"/>
              </a:ext>
            </a:extLst>
          </p:cNvPr>
          <p:cNvSpPr>
            <a:spLocks noGrp="1"/>
          </p:cNvSpPr>
          <p:nvPr>
            <p:ph idx="1"/>
          </p:nvPr>
        </p:nvSpPr>
        <p:spPr>
          <a:xfrm>
            <a:off x="1024129" y="2286000"/>
            <a:ext cx="4389120" cy="3931920"/>
          </a:xfrm>
        </p:spPr>
        <p:txBody>
          <a:bodyPr>
            <a:normAutofit fontScale="92500" lnSpcReduction="20000"/>
          </a:bodyPr>
          <a:lstStyle/>
          <a:p>
            <a:pPr>
              <a:buFont typeface="Wingdings" panose="05000000000000000000" pitchFamily="2" charset="2"/>
              <a:buChar char="Ø"/>
            </a:pPr>
            <a:r>
              <a:rPr lang="en-US" sz="2400" dirty="0"/>
              <a:t> Remote sensing: </a:t>
            </a:r>
            <a:r>
              <a:rPr lang="en-US" sz="2400" dirty="0" err="1"/>
              <a:t>i</a:t>
            </a:r>
            <a:r>
              <a:rPr lang="en-US" sz="2400" dirty="0"/>
              <a:t>) process of inferring surface parameters from measurements of the electromagnetic radiation (EMR) from the object’s surface. </a:t>
            </a:r>
          </a:p>
          <a:p>
            <a:pPr lvl="1">
              <a:buFont typeface="Wingdings" panose="05000000000000000000" pitchFamily="2" charset="2"/>
              <a:buChar char="Ø"/>
            </a:pPr>
            <a:r>
              <a:rPr lang="en-US" sz="2400" dirty="0"/>
              <a:t>This EMR can either be reflected or emitted from the object’s surface. </a:t>
            </a:r>
          </a:p>
          <a:p>
            <a:pPr>
              <a:buFont typeface="Wingdings" panose="05000000000000000000" pitchFamily="2" charset="2"/>
              <a:buChar char="Ø"/>
            </a:pPr>
            <a:r>
              <a:rPr lang="en-US" sz="2400" dirty="0"/>
              <a:t>ii) Detecting and measuring electromagnetic (EM) energy emanating or reflected from distant objects made of various materials, so that we can identify and categorize these objects by class or type, substance and spatial distribution. </a:t>
            </a:r>
            <a:endParaRPr lang="en-MY" sz="2400" dirty="0"/>
          </a:p>
        </p:txBody>
      </p:sp>
      <p:pic>
        <p:nvPicPr>
          <p:cNvPr id="4" name="Picture 3">
            <a:extLst>
              <a:ext uri="{FF2B5EF4-FFF2-40B4-BE49-F238E27FC236}">
                <a16:creationId xmlns:a16="http://schemas.microsoft.com/office/drawing/2014/main" id="{77E0B008-4851-44C3-90E9-48BF363CDED3}"/>
              </a:ext>
            </a:extLst>
          </p:cNvPr>
          <p:cNvPicPr>
            <a:picLocks noChangeAspect="1"/>
          </p:cNvPicPr>
          <p:nvPr/>
        </p:nvPicPr>
        <p:blipFill>
          <a:blip r:embed="rId2"/>
          <a:stretch>
            <a:fillRect/>
          </a:stretch>
        </p:blipFill>
        <p:spPr>
          <a:xfrm>
            <a:off x="6550269" y="1767253"/>
            <a:ext cx="5081855" cy="3738375"/>
          </a:xfrm>
          <a:prstGeom prst="rect">
            <a:avLst/>
          </a:prstGeom>
        </p:spPr>
      </p:pic>
      <p:pic>
        <p:nvPicPr>
          <p:cNvPr id="7" name="Picture 6">
            <a:extLst>
              <a:ext uri="{FF2B5EF4-FFF2-40B4-BE49-F238E27FC236}">
                <a16:creationId xmlns:a16="http://schemas.microsoft.com/office/drawing/2014/main" id="{5988AFF1-BD6C-456F-AE9A-EF1AA54CBB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39940636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895F4-79BA-44A8-A98D-880BE4AFA8F3}"/>
              </a:ext>
            </a:extLst>
          </p:cNvPr>
          <p:cNvSpPr>
            <a:spLocks noGrp="1"/>
          </p:cNvSpPr>
          <p:nvPr>
            <p:ph type="title"/>
          </p:nvPr>
        </p:nvSpPr>
        <p:spPr>
          <a:xfrm>
            <a:off x="1024128" y="585216"/>
            <a:ext cx="5902061" cy="1499616"/>
          </a:xfrm>
        </p:spPr>
        <p:txBody>
          <a:bodyPr>
            <a:normAutofit fontScale="90000"/>
          </a:bodyPr>
          <a:lstStyle/>
          <a:p>
            <a:r>
              <a:rPr lang="en-MY" sz="5400" b="1" dirty="0"/>
              <a:t>Spectral Reflectance Curve for Vegetation</a:t>
            </a:r>
            <a:endParaRPr lang="en-MY" dirty="0"/>
          </a:p>
        </p:txBody>
      </p:sp>
      <p:sp>
        <p:nvSpPr>
          <p:cNvPr id="3" name="Content Placeholder 2">
            <a:extLst>
              <a:ext uri="{FF2B5EF4-FFF2-40B4-BE49-F238E27FC236}">
                <a16:creationId xmlns:a16="http://schemas.microsoft.com/office/drawing/2014/main" id="{D6750A44-B681-41B2-B191-EE5CB64DC992}"/>
              </a:ext>
            </a:extLst>
          </p:cNvPr>
          <p:cNvSpPr>
            <a:spLocks noGrp="1"/>
          </p:cNvSpPr>
          <p:nvPr>
            <p:ph idx="1"/>
          </p:nvPr>
        </p:nvSpPr>
        <p:spPr>
          <a:xfrm>
            <a:off x="1024128" y="2286000"/>
            <a:ext cx="5902061" cy="3931920"/>
          </a:xfrm>
        </p:spPr>
        <p:txBody>
          <a:bodyPr>
            <a:normAutofit/>
          </a:bodyPr>
          <a:lstStyle/>
          <a:p>
            <a:r>
              <a:rPr lang="en-US" dirty="0"/>
              <a:t>The valleys in the visible portion of the spectrum are due to the pigments in plant leaves. The palisade cells containing sacs of green pigment (chlorophyll) strongly absorb energy in the wavelength bands centered at 0.45 and 0.67 </a:t>
            </a:r>
            <a:r>
              <a:rPr lang="en-US" dirty="0" err="1"/>
              <a:t>μm</a:t>
            </a:r>
            <a:r>
              <a:rPr lang="en-US" dirty="0"/>
              <a:t> within visible region (corresponds to blue and red). </a:t>
            </a:r>
          </a:p>
          <a:p>
            <a:r>
              <a:rPr lang="en-US" dirty="0"/>
              <a:t>On the other hand, reflection peaks for the green </a:t>
            </a:r>
            <a:r>
              <a:rPr lang="en-US" dirty="0" err="1"/>
              <a:t>colour</a:t>
            </a:r>
            <a:r>
              <a:rPr lang="en-US" dirty="0"/>
              <a:t> in the visible region, which makes our eyes perceive healthy vegetation as green in </a:t>
            </a:r>
            <a:r>
              <a:rPr lang="en-US" dirty="0" err="1"/>
              <a:t>colour</a:t>
            </a:r>
            <a:r>
              <a:rPr lang="en-US" dirty="0"/>
              <a:t>. However, only 10-15% of the incident energy is reflected in the green band. </a:t>
            </a:r>
            <a:endParaRPr lang="en-MY" dirty="0"/>
          </a:p>
        </p:txBody>
      </p:sp>
      <p:pic>
        <p:nvPicPr>
          <p:cNvPr id="4" name="Picture 3">
            <a:extLst>
              <a:ext uri="{FF2B5EF4-FFF2-40B4-BE49-F238E27FC236}">
                <a16:creationId xmlns:a16="http://schemas.microsoft.com/office/drawing/2014/main" id="{CD7C8143-9D10-4D8E-BD9E-219A4884FE39}"/>
              </a:ext>
            </a:extLst>
          </p:cNvPr>
          <p:cNvPicPr>
            <a:picLocks noChangeAspect="1"/>
          </p:cNvPicPr>
          <p:nvPr/>
        </p:nvPicPr>
        <p:blipFill>
          <a:blip r:embed="rId2"/>
          <a:stretch>
            <a:fillRect/>
          </a:stretch>
        </p:blipFill>
        <p:spPr>
          <a:xfrm>
            <a:off x="7552267" y="1370355"/>
            <a:ext cx="3999654" cy="4117290"/>
          </a:xfrm>
          <a:prstGeom prst="rect">
            <a:avLst/>
          </a:prstGeom>
        </p:spPr>
      </p:pic>
      <p:pic>
        <p:nvPicPr>
          <p:cNvPr id="5" name="Picture 4">
            <a:extLst>
              <a:ext uri="{FF2B5EF4-FFF2-40B4-BE49-F238E27FC236}">
                <a16:creationId xmlns:a16="http://schemas.microsoft.com/office/drawing/2014/main" id="{F350B71E-CDB0-46A9-BDA1-051A7474C8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4123082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5D72-A9D9-49C7-A734-93C55C3A9735}"/>
              </a:ext>
            </a:extLst>
          </p:cNvPr>
          <p:cNvSpPr>
            <a:spLocks noGrp="1"/>
          </p:cNvSpPr>
          <p:nvPr>
            <p:ph type="title"/>
          </p:nvPr>
        </p:nvSpPr>
        <p:spPr>
          <a:xfrm>
            <a:off x="1024128" y="585216"/>
            <a:ext cx="3133581" cy="1499616"/>
          </a:xfrm>
        </p:spPr>
        <p:txBody>
          <a:bodyPr>
            <a:normAutofit/>
          </a:bodyPr>
          <a:lstStyle/>
          <a:p>
            <a:endParaRPr lang="en-MY" sz="4000"/>
          </a:p>
        </p:txBody>
      </p:sp>
      <p:sp>
        <p:nvSpPr>
          <p:cNvPr id="3" name="Content Placeholder 2">
            <a:extLst>
              <a:ext uri="{FF2B5EF4-FFF2-40B4-BE49-F238E27FC236}">
                <a16:creationId xmlns:a16="http://schemas.microsoft.com/office/drawing/2014/main" id="{323A5633-2906-49E5-A65D-EF724AFD6763}"/>
              </a:ext>
            </a:extLst>
          </p:cNvPr>
          <p:cNvSpPr>
            <a:spLocks noGrp="1"/>
          </p:cNvSpPr>
          <p:nvPr>
            <p:ph idx="1"/>
          </p:nvPr>
        </p:nvSpPr>
        <p:spPr>
          <a:xfrm>
            <a:off x="526774" y="2286000"/>
            <a:ext cx="7631805" cy="4363278"/>
          </a:xfrm>
        </p:spPr>
        <p:txBody>
          <a:bodyPr>
            <a:normAutofit lnSpcReduction="10000"/>
          </a:bodyPr>
          <a:lstStyle/>
          <a:p>
            <a:r>
              <a:rPr lang="en-US" sz="2000" dirty="0"/>
              <a:t>In the reflected infrared portion (or near infrared, NIR) of the spectrum, at 0.7 </a:t>
            </a:r>
            <a:r>
              <a:rPr lang="en-US" sz="2000" dirty="0" err="1"/>
              <a:t>μm</a:t>
            </a:r>
            <a:r>
              <a:rPr lang="en-US" sz="2000" dirty="0"/>
              <a:t>, the reflectance of healthy vegetation increases dramatically. </a:t>
            </a:r>
          </a:p>
          <a:p>
            <a:r>
              <a:rPr lang="en-US" sz="2000" dirty="0"/>
              <a:t>In the range from 0.7 to 1.3 </a:t>
            </a:r>
            <a:r>
              <a:rPr lang="en-US" sz="2000" dirty="0" err="1"/>
              <a:t>μm</a:t>
            </a:r>
            <a:r>
              <a:rPr lang="en-US" sz="2000" dirty="0"/>
              <a:t>, a plant leaf reflects about 50 percent of the energy incident upon it. The infrared radiation penetrates the palisade cells and reaches the irregularly packed mesophyll cells which make up the body of the leaf. </a:t>
            </a:r>
          </a:p>
          <a:p>
            <a:r>
              <a:rPr lang="en-US" sz="2000" dirty="0"/>
              <a:t>Mesophyll cells reflect almost 60% of the NIR radiation reaching this layer. Most of the remaining energy is transmitted, since absorption in this spectral region is minimal. </a:t>
            </a:r>
          </a:p>
          <a:p>
            <a:r>
              <a:rPr lang="en-US" sz="2000" dirty="0"/>
              <a:t>Healthy vegetation therefore shows brighter response in the NIR region compared to the green region. As the leaf structure is highly variable between plant species, reflectance measurements in this range often permit discrimination between species, even if they look same in visible wavelengths </a:t>
            </a:r>
            <a:endParaRPr lang="en-MY" sz="2000" dirty="0"/>
          </a:p>
        </p:txBody>
      </p:sp>
      <p:pic>
        <p:nvPicPr>
          <p:cNvPr id="4" name="Picture 3">
            <a:extLst>
              <a:ext uri="{FF2B5EF4-FFF2-40B4-BE49-F238E27FC236}">
                <a16:creationId xmlns:a16="http://schemas.microsoft.com/office/drawing/2014/main" id="{11D6C515-6973-4453-ABAB-26E2E98CD659}"/>
              </a:ext>
            </a:extLst>
          </p:cNvPr>
          <p:cNvPicPr>
            <a:picLocks noChangeAspect="1"/>
          </p:cNvPicPr>
          <p:nvPr/>
        </p:nvPicPr>
        <p:blipFill>
          <a:blip r:embed="rId2"/>
          <a:stretch>
            <a:fillRect/>
          </a:stretch>
        </p:blipFill>
        <p:spPr>
          <a:xfrm>
            <a:off x="8322176" y="739471"/>
            <a:ext cx="3068360" cy="5577840"/>
          </a:xfrm>
          <a:prstGeom prst="rect">
            <a:avLst/>
          </a:prstGeom>
        </p:spPr>
      </p:pic>
      <p:pic>
        <p:nvPicPr>
          <p:cNvPr id="5" name="Picture 4">
            <a:extLst>
              <a:ext uri="{FF2B5EF4-FFF2-40B4-BE49-F238E27FC236}">
                <a16:creationId xmlns:a16="http://schemas.microsoft.com/office/drawing/2014/main" id="{83883605-8C34-412A-B0BC-BB8E78E956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21164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5D72-A9D9-49C7-A734-93C55C3A9735}"/>
              </a:ext>
            </a:extLst>
          </p:cNvPr>
          <p:cNvSpPr>
            <a:spLocks noGrp="1"/>
          </p:cNvSpPr>
          <p:nvPr>
            <p:ph type="title"/>
          </p:nvPr>
        </p:nvSpPr>
        <p:spPr>
          <a:xfrm>
            <a:off x="1024128" y="585216"/>
            <a:ext cx="3133581" cy="1499616"/>
          </a:xfrm>
        </p:spPr>
        <p:txBody>
          <a:bodyPr>
            <a:normAutofit/>
          </a:bodyPr>
          <a:lstStyle/>
          <a:p>
            <a:endParaRPr lang="en-MY" sz="4000"/>
          </a:p>
        </p:txBody>
      </p:sp>
      <p:sp>
        <p:nvSpPr>
          <p:cNvPr id="3" name="Content Placeholder 2">
            <a:extLst>
              <a:ext uri="{FF2B5EF4-FFF2-40B4-BE49-F238E27FC236}">
                <a16:creationId xmlns:a16="http://schemas.microsoft.com/office/drawing/2014/main" id="{323A5633-2906-49E5-A65D-EF724AFD6763}"/>
              </a:ext>
            </a:extLst>
          </p:cNvPr>
          <p:cNvSpPr>
            <a:spLocks noGrp="1"/>
          </p:cNvSpPr>
          <p:nvPr>
            <p:ph idx="1"/>
          </p:nvPr>
        </p:nvSpPr>
        <p:spPr>
          <a:xfrm>
            <a:off x="526774" y="2286000"/>
            <a:ext cx="7631805" cy="4363278"/>
          </a:xfrm>
        </p:spPr>
        <p:txBody>
          <a:bodyPr>
            <a:normAutofit/>
          </a:bodyPr>
          <a:lstStyle/>
          <a:p>
            <a:r>
              <a:rPr lang="en-US" dirty="0"/>
              <a:t>If a plant is subjected to some form of stress that interrupts its normal growth and productivity, it may decrease or cease chlorophyll production. </a:t>
            </a:r>
          </a:p>
          <a:p>
            <a:r>
              <a:rPr lang="en-US" dirty="0"/>
              <a:t>The result is less absorption in the blue and red bands in the palisade. Hence, red and blue bands also get reflected along with the green band, giving yellow or brown </a:t>
            </a:r>
            <a:r>
              <a:rPr lang="en-US" dirty="0" err="1"/>
              <a:t>colour</a:t>
            </a:r>
            <a:r>
              <a:rPr lang="en-US" dirty="0"/>
              <a:t> to the stressed vegetation. </a:t>
            </a:r>
          </a:p>
          <a:p>
            <a:r>
              <a:rPr lang="en-US" dirty="0"/>
              <a:t>Also in stressed vegetation, the NIR bands are no longer reflected by the mesophyll cells, instead they are absorbed by the stressed or dead cells causing dark tones in the image </a:t>
            </a:r>
            <a:endParaRPr lang="en-MY" sz="2000" dirty="0"/>
          </a:p>
        </p:txBody>
      </p:sp>
      <p:pic>
        <p:nvPicPr>
          <p:cNvPr id="4" name="Picture 3">
            <a:extLst>
              <a:ext uri="{FF2B5EF4-FFF2-40B4-BE49-F238E27FC236}">
                <a16:creationId xmlns:a16="http://schemas.microsoft.com/office/drawing/2014/main" id="{11D6C515-6973-4453-ABAB-26E2E98CD659}"/>
              </a:ext>
            </a:extLst>
          </p:cNvPr>
          <p:cNvPicPr>
            <a:picLocks noChangeAspect="1"/>
          </p:cNvPicPr>
          <p:nvPr/>
        </p:nvPicPr>
        <p:blipFill>
          <a:blip r:embed="rId2"/>
          <a:stretch>
            <a:fillRect/>
          </a:stretch>
        </p:blipFill>
        <p:spPr>
          <a:xfrm>
            <a:off x="8322176" y="739471"/>
            <a:ext cx="3068360" cy="5577840"/>
          </a:xfrm>
          <a:prstGeom prst="rect">
            <a:avLst/>
          </a:prstGeom>
        </p:spPr>
      </p:pic>
      <p:pic>
        <p:nvPicPr>
          <p:cNvPr id="5" name="Picture 4">
            <a:extLst>
              <a:ext uri="{FF2B5EF4-FFF2-40B4-BE49-F238E27FC236}">
                <a16:creationId xmlns:a16="http://schemas.microsoft.com/office/drawing/2014/main" id="{B5C3E0C9-DAAD-434B-BA08-B84F415FF7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1651678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5D72-A9D9-49C7-A734-93C55C3A9735}"/>
              </a:ext>
            </a:extLst>
          </p:cNvPr>
          <p:cNvSpPr>
            <a:spLocks noGrp="1"/>
          </p:cNvSpPr>
          <p:nvPr>
            <p:ph type="title"/>
          </p:nvPr>
        </p:nvSpPr>
        <p:spPr>
          <a:xfrm>
            <a:off x="1024128" y="585216"/>
            <a:ext cx="3133581" cy="1499616"/>
          </a:xfrm>
        </p:spPr>
        <p:txBody>
          <a:bodyPr>
            <a:normAutofit/>
          </a:bodyPr>
          <a:lstStyle/>
          <a:p>
            <a:endParaRPr lang="en-MY" sz="4000"/>
          </a:p>
        </p:txBody>
      </p:sp>
      <p:sp>
        <p:nvSpPr>
          <p:cNvPr id="3" name="Content Placeholder 2">
            <a:extLst>
              <a:ext uri="{FF2B5EF4-FFF2-40B4-BE49-F238E27FC236}">
                <a16:creationId xmlns:a16="http://schemas.microsoft.com/office/drawing/2014/main" id="{323A5633-2906-49E5-A65D-EF724AFD6763}"/>
              </a:ext>
            </a:extLst>
          </p:cNvPr>
          <p:cNvSpPr>
            <a:spLocks noGrp="1"/>
          </p:cNvSpPr>
          <p:nvPr>
            <p:ph idx="1"/>
          </p:nvPr>
        </p:nvSpPr>
        <p:spPr>
          <a:xfrm>
            <a:off x="526774" y="2286000"/>
            <a:ext cx="7631805" cy="4363278"/>
          </a:xfrm>
        </p:spPr>
        <p:txBody>
          <a:bodyPr>
            <a:normAutofit/>
          </a:bodyPr>
          <a:lstStyle/>
          <a:p>
            <a:r>
              <a:rPr lang="en-US" dirty="0"/>
              <a:t>Beyond 1.3 </a:t>
            </a:r>
            <a:r>
              <a:rPr lang="en-US" dirty="0" err="1"/>
              <a:t>μm</a:t>
            </a:r>
            <a:r>
              <a:rPr lang="en-US" dirty="0"/>
              <a:t>, energy incident upon the plants is essentially absorbed or reflected, with little to no transmittance of energy.</a:t>
            </a:r>
          </a:p>
          <a:p>
            <a:r>
              <a:rPr lang="en-US" dirty="0"/>
              <a:t>Dips in reflectance occur at 1.4, 1.9, and 2.7 </a:t>
            </a:r>
            <a:r>
              <a:rPr lang="en-US" dirty="0" err="1"/>
              <a:t>μm</a:t>
            </a:r>
            <a:r>
              <a:rPr lang="en-US" dirty="0"/>
              <a:t> as water in the leaf strongly absorbs the energy at these wavelengths. </a:t>
            </a:r>
          </a:p>
          <a:p>
            <a:r>
              <a:rPr lang="en-US" dirty="0"/>
              <a:t>So, wavelengths in these spectral regions are referred to as water absorption bands. Reflectance peaks occur at 1.6 and 2.2 </a:t>
            </a:r>
            <a:r>
              <a:rPr lang="en-US" dirty="0" err="1"/>
              <a:t>μm</a:t>
            </a:r>
            <a:r>
              <a:rPr lang="en-US" dirty="0"/>
              <a:t>, between the absorption bands. </a:t>
            </a:r>
          </a:p>
        </p:txBody>
      </p:sp>
      <p:pic>
        <p:nvPicPr>
          <p:cNvPr id="4" name="Picture 3">
            <a:extLst>
              <a:ext uri="{FF2B5EF4-FFF2-40B4-BE49-F238E27FC236}">
                <a16:creationId xmlns:a16="http://schemas.microsoft.com/office/drawing/2014/main" id="{11D6C515-6973-4453-ABAB-26E2E98CD659}"/>
              </a:ext>
            </a:extLst>
          </p:cNvPr>
          <p:cNvPicPr>
            <a:picLocks noChangeAspect="1"/>
          </p:cNvPicPr>
          <p:nvPr/>
        </p:nvPicPr>
        <p:blipFill>
          <a:blip r:embed="rId2"/>
          <a:stretch>
            <a:fillRect/>
          </a:stretch>
        </p:blipFill>
        <p:spPr>
          <a:xfrm>
            <a:off x="8322176" y="739471"/>
            <a:ext cx="3068360" cy="5577840"/>
          </a:xfrm>
          <a:prstGeom prst="rect">
            <a:avLst/>
          </a:prstGeom>
        </p:spPr>
      </p:pic>
      <p:pic>
        <p:nvPicPr>
          <p:cNvPr id="5" name="Picture 4">
            <a:extLst>
              <a:ext uri="{FF2B5EF4-FFF2-40B4-BE49-F238E27FC236}">
                <a16:creationId xmlns:a16="http://schemas.microsoft.com/office/drawing/2014/main" id="{6239D6C4-4E9F-43F3-8B87-B70E13D35F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6260060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3BEA3-CD9C-44A1-8A2C-FDE2E46ABAD9}"/>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A1375789-7F97-4839-A661-CBD801319206}"/>
              </a:ext>
            </a:extLst>
          </p:cNvPr>
          <p:cNvSpPr>
            <a:spLocks noGrp="1"/>
          </p:cNvSpPr>
          <p:nvPr>
            <p:ph idx="1"/>
          </p:nvPr>
        </p:nvSpPr>
        <p:spPr/>
        <p:txBody>
          <a:bodyPr/>
          <a:lstStyle/>
          <a:p>
            <a:endParaRPr lang="en-MY" dirty="0"/>
          </a:p>
        </p:txBody>
      </p:sp>
      <p:pic>
        <p:nvPicPr>
          <p:cNvPr id="4" name="Picture 3">
            <a:extLst>
              <a:ext uri="{FF2B5EF4-FFF2-40B4-BE49-F238E27FC236}">
                <a16:creationId xmlns:a16="http://schemas.microsoft.com/office/drawing/2014/main" id="{287A8ACE-66B4-4952-BF64-621194D00171}"/>
              </a:ext>
            </a:extLst>
          </p:cNvPr>
          <p:cNvPicPr>
            <a:picLocks noChangeAspect="1"/>
          </p:cNvPicPr>
          <p:nvPr/>
        </p:nvPicPr>
        <p:blipFill>
          <a:blip r:embed="rId2"/>
          <a:stretch>
            <a:fillRect/>
          </a:stretch>
        </p:blipFill>
        <p:spPr>
          <a:xfrm>
            <a:off x="2196548" y="1542071"/>
            <a:ext cx="8229600" cy="4954205"/>
          </a:xfrm>
          <a:prstGeom prst="rect">
            <a:avLst/>
          </a:prstGeom>
        </p:spPr>
      </p:pic>
      <p:pic>
        <p:nvPicPr>
          <p:cNvPr id="5" name="Picture 4">
            <a:extLst>
              <a:ext uri="{FF2B5EF4-FFF2-40B4-BE49-F238E27FC236}">
                <a16:creationId xmlns:a16="http://schemas.microsoft.com/office/drawing/2014/main" id="{959B61CB-BBF3-4A86-AFE0-FDF2F9E405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2558155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27C1C-62F4-4072-88DE-B5ABFFE838C4}"/>
              </a:ext>
            </a:extLst>
          </p:cNvPr>
          <p:cNvSpPr>
            <a:spLocks noGrp="1"/>
          </p:cNvSpPr>
          <p:nvPr>
            <p:ph type="title"/>
          </p:nvPr>
        </p:nvSpPr>
        <p:spPr/>
        <p:txBody>
          <a:bodyPr/>
          <a:lstStyle/>
          <a:p>
            <a:endParaRPr lang="en-MY" dirty="0"/>
          </a:p>
        </p:txBody>
      </p:sp>
      <p:sp>
        <p:nvSpPr>
          <p:cNvPr id="3" name="Content Placeholder 2">
            <a:extLst>
              <a:ext uri="{FF2B5EF4-FFF2-40B4-BE49-F238E27FC236}">
                <a16:creationId xmlns:a16="http://schemas.microsoft.com/office/drawing/2014/main" id="{92356145-8E74-42B4-B8BA-B58DC068A181}"/>
              </a:ext>
            </a:extLst>
          </p:cNvPr>
          <p:cNvSpPr>
            <a:spLocks noGrp="1"/>
          </p:cNvSpPr>
          <p:nvPr>
            <p:ph idx="1"/>
          </p:nvPr>
        </p:nvSpPr>
        <p:spPr/>
        <p:txBody>
          <a:bodyPr/>
          <a:lstStyle/>
          <a:p>
            <a:endParaRPr lang="en-MY" dirty="0"/>
          </a:p>
        </p:txBody>
      </p:sp>
      <p:pic>
        <p:nvPicPr>
          <p:cNvPr id="4" name="Picture 3">
            <a:extLst>
              <a:ext uri="{FF2B5EF4-FFF2-40B4-BE49-F238E27FC236}">
                <a16:creationId xmlns:a16="http://schemas.microsoft.com/office/drawing/2014/main" id="{70A71277-3F74-4C48-9D0E-3310D4904855}"/>
              </a:ext>
            </a:extLst>
          </p:cNvPr>
          <p:cNvPicPr>
            <a:picLocks noChangeAspect="1"/>
          </p:cNvPicPr>
          <p:nvPr/>
        </p:nvPicPr>
        <p:blipFill>
          <a:blip r:embed="rId2"/>
          <a:stretch>
            <a:fillRect/>
          </a:stretch>
        </p:blipFill>
        <p:spPr>
          <a:xfrm>
            <a:off x="2801178" y="1184310"/>
            <a:ext cx="6589644" cy="5088474"/>
          </a:xfrm>
          <a:prstGeom prst="rect">
            <a:avLst/>
          </a:prstGeom>
        </p:spPr>
      </p:pic>
      <p:pic>
        <p:nvPicPr>
          <p:cNvPr id="5" name="Picture 4">
            <a:extLst>
              <a:ext uri="{FF2B5EF4-FFF2-40B4-BE49-F238E27FC236}">
                <a16:creationId xmlns:a16="http://schemas.microsoft.com/office/drawing/2014/main" id="{D7DFA03D-91A1-418C-BE78-F117083B61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415747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21546-A8AC-4A47-87F5-9669AC93BDFA}"/>
              </a:ext>
            </a:extLst>
          </p:cNvPr>
          <p:cNvSpPr>
            <a:spLocks noGrp="1"/>
          </p:cNvSpPr>
          <p:nvPr>
            <p:ph type="title"/>
          </p:nvPr>
        </p:nvSpPr>
        <p:spPr>
          <a:xfrm>
            <a:off x="1024128" y="585216"/>
            <a:ext cx="3133581" cy="1499616"/>
          </a:xfrm>
        </p:spPr>
        <p:txBody>
          <a:bodyPr>
            <a:normAutofit/>
          </a:bodyPr>
          <a:lstStyle/>
          <a:p>
            <a:endParaRPr lang="en-MY" sz="4000"/>
          </a:p>
        </p:txBody>
      </p:sp>
      <p:sp>
        <p:nvSpPr>
          <p:cNvPr id="3" name="Content Placeholder 2">
            <a:extLst>
              <a:ext uri="{FF2B5EF4-FFF2-40B4-BE49-F238E27FC236}">
                <a16:creationId xmlns:a16="http://schemas.microsoft.com/office/drawing/2014/main" id="{E9F6E6A6-7BAF-4B76-A1BB-8FE9D6FD03E3}"/>
              </a:ext>
            </a:extLst>
          </p:cNvPr>
          <p:cNvSpPr>
            <a:spLocks noGrp="1"/>
          </p:cNvSpPr>
          <p:nvPr>
            <p:ph idx="1"/>
          </p:nvPr>
        </p:nvSpPr>
        <p:spPr>
          <a:xfrm>
            <a:off x="1" y="2285999"/>
            <a:ext cx="6370982" cy="4408997"/>
          </a:xfrm>
        </p:spPr>
        <p:txBody>
          <a:bodyPr>
            <a:normAutofit/>
          </a:bodyPr>
          <a:lstStyle/>
          <a:p>
            <a:r>
              <a:rPr lang="en-US" sz="2000" dirty="0"/>
              <a:t>Similar to the reflection and absorption, transmittance of the electromagnetic radiation by the vegetation also varies with wavelength. </a:t>
            </a:r>
          </a:p>
          <a:p>
            <a:r>
              <a:rPr lang="en-US" sz="2000" dirty="0"/>
              <a:t>Transmittance of electromagnetic radiation is less in the visible region and it increases in the infrared region. Vegetation canopies generally display a layered structure. </a:t>
            </a:r>
          </a:p>
          <a:p>
            <a:r>
              <a:rPr lang="en-US" sz="2000" dirty="0"/>
              <a:t>Therefore, the energy transmitted by one layer is available for reflection or absorption by the layers below it. </a:t>
            </a:r>
          </a:p>
          <a:p>
            <a:r>
              <a:rPr lang="en-US" sz="2000" dirty="0"/>
              <a:t>Due to this multi-layer reflection, total infrared reflection from thicker canopies will be more compared to thin canopy cover. </a:t>
            </a:r>
          </a:p>
          <a:p>
            <a:r>
              <a:rPr lang="en-US" sz="2000" dirty="0"/>
              <a:t>From the reflected NIR, the density of the vegetation canopy can thus be interpreted. </a:t>
            </a:r>
            <a:endParaRPr lang="en-MY" sz="2000" dirty="0"/>
          </a:p>
        </p:txBody>
      </p:sp>
      <p:pic>
        <p:nvPicPr>
          <p:cNvPr id="4" name="Picture 3">
            <a:extLst>
              <a:ext uri="{FF2B5EF4-FFF2-40B4-BE49-F238E27FC236}">
                <a16:creationId xmlns:a16="http://schemas.microsoft.com/office/drawing/2014/main" id="{4FCB9241-1AE0-43C7-BB4F-53D5B9E1AF9E}"/>
              </a:ext>
            </a:extLst>
          </p:cNvPr>
          <p:cNvPicPr>
            <a:picLocks noChangeAspect="1"/>
          </p:cNvPicPr>
          <p:nvPr/>
        </p:nvPicPr>
        <p:blipFill>
          <a:blip r:embed="rId2"/>
          <a:stretch>
            <a:fillRect/>
          </a:stretch>
        </p:blipFill>
        <p:spPr>
          <a:xfrm>
            <a:off x="6200453" y="640080"/>
            <a:ext cx="5161754" cy="4408998"/>
          </a:xfrm>
          <a:prstGeom prst="rect">
            <a:avLst/>
          </a:prstGeom>
        </p:spPr>
      </p:pic>
      <p:pic>
        <p:nvPicPr>
          <p:cNvPr id="5" name="Picture 4">
            <a:extLst>
              <a:ext uri="{FF2B5EF4-FFF2-40B4-BE49-F238E27FC236}">
                <a16:creationId xmlns:a16="http://schemas.microsoft.com/office/drawing/2014/main" id="{7EE0FC27-5159-466A-92F2-4B9E6DB0A3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775268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6CC38-CA37-4FCE-9DE6-7CF8EA17A33D}"/>
              </a:ext>
            </a:extLst>
          </p:cNvPr>
          <p:cNvSpPr>
            <a:spLocks noGrp="1"/>
          </p:cNvSpPr>
          <p:nvPr>
            <p:ph type="title"/>
          </p:nvPr>
        </p:nvSpPr>
        <p:spPr/>
        <p:txBody>
          <a:bodyPr/>
          <a:lstStyle/>
          <a:p>
            <a:r>
              <a:rPr lang="en-MY" b="1" dirty="0"/>
              <a:t>Spectral Reflectance of Soil </a:t>
            </a:r>
            <a:endParaRPr lang="en-MY" dirty="0"/>
          </a:p>
        </p:txBody>
      </p:sp>
      <p:sp>
        <p:nvSpPr>
          <p:cNvPr id="3" name="Content Placeholder 2">
            <a:extLst>
              <a:ext uri="{FF2B5EF4-FFF2-40B4-BE49-F238E27FC236}">
                <a16:creationId xmlns:a16="http://schemas.microsoft.com/office/drawing/2014/main" id="{BA169B8A-10A2-49C9-8C39-89CA11AD37AE}"/>
              </a:ext>
            </a:extLst>
          </p:cNvPr>
          <p:cNvSpPr>
            <a:spLocks noGrp="1"/>
          </p:cNvSpPr>
          <p:nvPr>
            <p:ph idx="1"/>
          </p:nvPr>
        </p:nvSpPr>
        <p:spPr/>
        <p:txBody>
          <a:bodyPr>
            <a:normAutofit/>
          </a:bodyPr>
          <a:lstStyle/>
          <a:p>
            <a:r>
              <a:rPr lang="en-US" dirty="0"/>
              <a:t>Some of the factors effecting soil reflectance are moisture content, soil texture (proportion of sand, silt, and clay), surface roughness, presence of iron oxide and organic matter content. These factors are complex, variable, and interrelated. </a:t>
            </a:r>
          </a:p>
          <a:p>
            <a:r>
              <a:rPr lang="en-US" dirty="0"/>
              <a:t>For example, the presence of moisture in soil decreases its reflectance. As with vegetation, this effect is greatest in the water absorption bands at 1.4, 1.9, and 2.7 </a:t>
            </a:r>
            <a:r>
              <a:rPr lang="en-US" dirty="0" err="1"/>
              <a:t>μm</a:t>
            </a:r>
            <a:r>
              <a:rPr lang="en-US" dirty="0"/>
              <a:t>. On the other hand, similar absorption characteristics are displayed by the clay soils. Clay soils have hydroxyl ion absorption bands at 1.4 and 2.2 </a:t>
            </a:r>
            <a:r>
              <a:rPr lang="en-US" dirty="0" err="1"/>
              <a:t>μm</a:t>
            </a:r>
            <a:r>
              <a:rPr lang="en-US" dirty="0"/>
              <a:t>. </a:t>
            </a:r>
          </a:p>
        </p:txBody>
      </p:sp>
      <p:pic>
        <p:nvPicPr>
          <p:cNvPr id="4" name="Picture 3">
            <a:extLst>
              <a:ext uri="{FF2B5EF4-FFF2-40B4-BE49-F238E27FC236}">
                <a16:creationId xmlns:a16="http://schemas.microsoft.com/office/drawing/2014/main" id="{D1F63776-9C81-4699-9B85-C6A1D59034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553648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67BCD-BEFE-49C6-A7F9-84FBEA025CEA}"/>
              </a:ext>
            </a:extLst>
          </p:cNvPr>
          <p:cNvSpPr>
            <a:spLocks noGrp="1"/>
          </p:cNvSpPr>
          <p:nvPr>
            <p:ph type="title"/>
          </p:nvPr>
        </p:nvSpPr>
        <p:spPr>
          <a:xfrm>
            <a:off x="1024129" y="585216"/>
            <a:ext cx="4431792" cy="1499616"/>
          </a:xfrm>
        </p:spPr>
        <p:txBody>
          <a:bodyPr>
            <a:normAutofit/>
          </a:bodyPr>
          <a:lstStyle/>
          <a:p>
            <a:endParaRPr lang="en-MY"/>
          </a:p>
        </p:txBody>
      </p:sp>
      <p:sp>
        <p:nvSpPr>
          <p:cNvPr id="3" name="Content Placeholder 2">
            <a:extLst>
              <a:ext uri="{FF2B5EF4-FFF2-40B4-BE49-F238E27FC236}">
                <a16:creationId xmlns:a16="http://schemas.microsoft.com/office/drawing/2014/main" id="{86E12DCA-C9E5-40A7-9180-DFB0849ABB62}"/>
              </a:ext>
            </a:extLst>
          </p:cNvPr>
          <p:cNvSpPr>
            <a:spLocks noGrp="1"/>
          </p:cNvSpPr>
          <p:nvPr>
            <p:ph idx="1"/>
          </p:nvPr>
        </p:nvSpPr>
        <p:spPr>
          <a:xfrm>
            <a:off x="479394" y="2286000"/>
            <a:ext cx="4974349" cy="3931920"/>
          </a:xfrm>
        </p:spPr>
        <p:txBody>
          <a:bodyPr>
            <a:normAutofit/>
          </a:bodyPr>
          <a:lstStyle/>
          <a:p>
            <a:r>
              <a:rPr lang="en-US" dirty="0"/>
              <a:t>Soil moisture content is strongly related to the soil texture. </a:t>
            </a:r>
          </a:p>
          <a:p>
            <a:r>
              <a:rPr lang="en-US" dirty="0"/>
              <a:t>For example, coarse, sandy soils are usually well drained, resulting in low moisture content and relatively high reflectance. On the other hand, poorly drained fine textured soils generally have lower reflectance. In the absence of water, however, the soil itself exhibits the reverse tendency i.e., coarse textured soils appear darker than fine textured soils. </a:t>
            </a:r>
            <a:endParaRPr lang="en-MY" dirty="0"/>
          </a:p>
          <a:p>
            <a:endParaRPr lang="en-MY" dirty="0"/>
          </a:p>
        </p:txBody>
      </p:sp>
      <p:pic>
        <p:nvPicPr>
          <p:cNvPr id="5" name="Picture 4">
            <a:extLst>
              <a:ext uri="{FF2B5EF4-FFF2-40B4-BE49-F238E27FC236}">
                <a16:creationId xmlns:a16="http://schemas.microsoft.com/office/drawing/2014/main" id="{71EB0011-C6B9-45B0-8244-7A02C66865F6}"/>
              </a:ext>
            </a:extLst>
          </p:cNvPr>
          <p:cNvPicPr>
            <a:picLocks noChangeAspect="1"/>
          </p:cNvPicPr>
          <p:nvPr/>
        </p:nvPicPr>
        <p:blipFill>
          <a:blip r:embed="rId2"/>
          <a:stretch>
            <a:fillRect/>
          </a:stretch>
        </p:blipFill>
        <p:spPr>
          <a:xfrm>
            <a:off x="5775313" y="1620078"/>
            <a:ext cx="5937293" cy="4244009"/>
          </a:xfrm>
          <a:prstGeom prst="rect">
            <a:avLst/>
          </a:prstGeom>
        </p:spPr>
      </p:pic>
      <p:pic>
        <p:nvPicPr>
          <p:cNvPr id="7" name="Picture 6">
            <a:extLst>
              <a:ext uri="{FF2B5EF4-FFF2-40B4-BE49-F238E27FC236}">
                <a16:creationId xmlns:a16="http://schemas.microsoft.com/office/drawing/2014/main" id="{A8CD386C-30F3-481F-8835-0BC00AF636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28136011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AB9F4-D269-476D-8BDF-C4CFA85F81BC}"/>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5BBA879E-1A41-4B94-B5B0-AA7F7DD7C1EE}"/>
              </a:ext>
            </a:extLst>
          </p:cNvPr>
          <p:cNvSpPr>
            <a:spLocks noGrp="1"/>
          </p:cNvSpPr>
          <p:nvPr>
            <p:ph idx="1"/>
          </p:nvPr>
        </p:nvSpPr>
        <p:spPr/>
        <p:txBody>
          <a:bodyPr/>
          <a:lstStyle/>
          <a:p>
            <a:endParaRPr lang="en-MY"/>
          </a:p>
        </p:txBody>
      </p:sp>
      <p:pic>
        <p:nvPicPr>
          <p:cNvPr id="4" name="Picture 3">
            <a:extLst>
              <a:ext uri="{FF2B5EF4-FFF2-40B4-BE49-F238E27FC236}">
                <a16:creationId xmlns:a16="http://schemas.microsoft.com/office/drawing/2014/main" id="{217F30F4-E480-4C73-81AA-FDA732CB69D6}"/>
              </a:ext>
            </a:extLst>
          </p:cNvPr>
          <p:cNvPicPr>
            <a:picLocks noChangeAspect="1"/>
          </p:cNvPicPr>
          <p:nvPr/>
        </p:nvPicPr>
        <p:blipFill>
          <a:blip r:embed="rId2"/>
          <a:stretch>
            <a:fillRect/>
          </a:stretch>
        </p:blipFill>
        <p:spPr>
          <a:xfrm>
            <a:off x="3021496" y="1111455"/>
            <a:ext cx="6670478" cy="5028171"/>
          </a:xfrm>
          <a:prstGeom prst="rect">
            <a:avLst/>
          </a:prstGeom>
        </p:spPr>
      </p:pic>
      <p:pic>
        <p:nvPicPr>
          <p:cNvPr id="5" name="Picture 4">
            <a:extLst>
              <a:ext uri="{FF2B5EF4-FFF2-40B4-BE49-F238E27FC236}">
                <a16:creationId xmlns:a16="http://schemas.microsoft.com/office/drawing/2014/main" id="{36DA0EBF-D427-400E-A4C7-356F86FF01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3589453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9388B-A9C2-443B-9ED0-802D8C458F78}"/>
              </a:ext>
            </a:extLst>
          </p:cNvPr>
          <p:cNvSpPr>
            <a:spLocks noGrp="1"/>
          </p:cNvSpPr>
          <p:nvPr>
            <p:ph type="title"/>
          </p:nvPr>
        </p:nvSpPr>
        <p:spPr/>
        <p:txBody>
          <a:bodyPr/>
          <a:lstStyle/>
          <a:p>
            <a:r>
              <a:rPr lang="en-GB" dirty="0"/>
              <a:t>Why not our eyes?</a:t>
            </a:r>
            <a:endParaRPr lang="en-MY" dirty="0"/>
          </a:p>
        </p:txBody>
      </p:sp>
      <p:sp>
        <p:nvSpPr>
          <p:cNvPr id="3" name="Content Placeholder 2">
            <a:extLst>
              <a:ext uri="{FF2B5EF4-FFF2-40B4-BE49-F238E27FC236}">
                <a16:creationId xmlns:a16="http://schemas.microsoft.com/office/drawing/2014/main" id="{12058E1A-09C6-4F1D-BED9-EFD47AB9D8A8}"/>
              </a:ext>
            </a:extLst>
          </p:cNvPr>
          <p:cNvSpPr>
            <a:spLocks noGrp="1"/>
          </p:cNvSpPr>
          <p:nvPr>
            <p:ph idx="1"/>
          </p:nvPr>
        </p:nvSpPr>
        <p:spPr/>
        <p:txBody>
          <a:bodyPr/>
          <a:lstStyle/>
          <a:p>
            <a:endParaRPr lang="en-MY" dirty="0"/>
          </a:p>
        </p:txBody>
      </p:sp>
      <p:pic>
        <p:nvPicPr>
          <p:cNvPr id="6" name="Picture 5">
            <a:extLst>
              <a:ext uri="{FF2B5EF4-FFF2-40B4-BE49-F238E27FC236}">
                <a16:creationId xmlns:a16="http://schemas.microsoft.com/office/drawing/2014/main" id="{D22C1689-7DA7-457C-BE9B-29A893AA29E3}"/>
              </a:ext>
            </a:extLst>
          </p:cNvPr>
          <p:cNvPicPr>
            <a:picLocks noChangeAspect="1"/>
          </p:cNvPicPr>
          <p:nvPr/>
        </p:nvPicPr>
        <p:blipFill>
          <a:blip r:embed="rId2"/>
          <a:stretch>
            <a:fillRect/>
          </a:stretch>
        </p:blipFill>
        <p:spPr>
          <a:xfrm>
            <a:off x="1024128" y="2435542"/>
            <a:ext cx="8001000" cy="3724275"/>
          </a:xfrm>
          <a:prstGeom prst="rect">
            <a:avLst/>
          </a:prstGeom>
        </p:spPr>
      </p:pic>
    </p:spTree>
    <p:extLst>
      <p:ext uri="{BB962C8B-B14F-4D97-AF65-F5344CB8AC3E}">
        <p14:creationId xmlns:p14="http://schemas.microsoft.com/office/powerpoint/2010/main" val="28547703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67BCD-BEFE-49C6-A7F9-84FBEA025CEA}"/>
              </a:ext>
            </a:extLst>
          </p:cNvPr>
          <p:cNvSpPr>
            <a:spLocks noGrp="1"/>
          </p:cNvSpPr>
          <p:nvPr>
            <p:ph type="title"/>
          </p:nvPr>
        </p:nvSpPr>
        <p:spPr>
          <a:xfrm>
            <a:off x="1024129" y="585216"/>
            <a:ext cx="4431792" cy="1499616"/>
          </a:xfrm>
        </p:spPr>
        <p:txBody>
          <a:bodyPr>
            <a:normAutofit/>
          </a:bodyPr>
          <a:lstStyle/>
          <a:p>
            <a:endParaRPr lang="en-MY"/>
          </a:p>
        </p:txBody>
      </p:sp>
      <p:sp>
        <p:nvSpPr>
          <p:cNvPr id="3" name="Content Placeholder 2">
            <a:extLst>
              <a:ext uri="{FF2B5EF4-FFF2-40B4-BE49-F238E27FC236}">
                <a16:creationId xmlns:a16="http://schemas.microsoft.com/office/drawing/2014/main" id="{86E12DCA-C9E5-40A7-9180-DFB0849ABB62}"/>
              </a:ext>
            </a:extLst>
          </p:cNvPr>
          <p:cNvSpPr>
            <a:spLocks noGrp="1"/>
          </p:cNvSpPr>
          <p:nvPr>
            <p:ph idx="1"/>
          </p:nvPr>
        </p:nvSpPr>
        <p:spPr>
          <a:xfrm>
            <a:off x="479394" y="2286000"/>
            <a:ext cx="4974349" cy="3931920"/>
          </a:xfrm>
        </p:spPr>
        <p:txBody>
          <a:bodyPr>
            <a:normAutofit/>
          </a:bodyPr>
          <a:lstStyle/>
          <a:p>
            <a:endParaRPr lang="en-MY" dirty="0"/>
          </a:p>
        </p:txBody>
      </p:sp>
      <p:pic>
        <p:nvPicPr>
          <p:cNvPr id="4" name="Picture 3">
            <a:extLst>
              <a:ext uri="{FF2B5EF4-FFF2-40B4-BE49-F238E27FC236}">
                <a16:creationId xmlns:a16="http://schemas.microsoft.com/office/drawing/2014/main" id="{50075760-DBCD-44D4-A213-30AE091F0B93}"/>
              </a:ext>
            </a:extLst>
          </p:cNvPr>
          <p:cNvPicPr>
            <a:picLocks noChangeAspect="1"/>
          </p:cNvPicPr>
          <p:nvPr/>
        </p:nvPicPr>
        <p:blipFill>
          <a:blip r:embed="rId2"/>
          <a:stretch>
            <a:fillRect/>
          </a:stretch>
        </p:blipFill>
        <p:spPr>
          <a:xfrm>
            <a:off x="2966568" y="1469323"/>
            <a:ext cx="6296340" cy="4109335"/>
          </a:xfrm>
          <a:prstGeom prst="rect">
            <a:avLst/>
          </a:prstGeom>
        </p:spPr>
      </p:pic>
      <p:pic>
        <p:nvPicPr>
          <p:cNvPr id="5" name="Picture 4">
            <a:extLst>
              <a:ext uri="{FF2B5EF4-FFF2-40B4-BE49-F238E27FC236}">
                <a16:creationId xmlns:a16="http://schemas.microsoft.com/office/drawing/2014/main" id="{E5FC7AD4-91DE-48FA-9409-36AF35779F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25675516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22B90-C2BE-4C78-B2AC-A688E42A7A10}"/>
              </a:ext>
            </a:extLst>
          </p:cNvPr>
          <p:cNvSpPr>
            <a:spLocks noGrp="1"/>
          </p:cNvSpPr>
          <p:nvPr>
            <p:ph type="title"/>
          </p:nvPr>
        </p:nvSpPr>
        <p:spPr/>
        <p:txBody>
          <a:bodyPr/>
          <a:lstStyle/>
          <a:p>
            <a:r>
              <a:rPr lang="en-MY" b="1" dirty="0"/>
              <a:t>Spectral Reflectance for Water </a:t>
            </a:r>
            <a:endParaRPr lang="en-MY" dirty="0"/>
          </a:p>
        </p:txBody>
      </p:sp>
      <p:sp>
        <p:nvSpPr>
          <p:cNvPr id="3" name="Content Placeholder 2">
            <a:extLst>
              <a:ext uri="{FF2B5EF4-FFF2-40B4-BE49-F238E27FC236}">
                <a16:creationId xmlns:a16="http://schemas.microsoft.com/office/drawing/2014/main" id="{0BCC5963-869E-41D7-BFA2-26CCE2286522}"/>
              </a:ext>
            </a:extLst>
          </p:cNvPr>
          <p:cNvSpPr>
            <a:spLocks noGrp="1"/>
          </p:cNvSpPr>
          <p:nvPr>
            <p:ph idx="1"/>
          </p:nvPr>
        </p:nvSpPr>
        <p:spPr/>
        <p:txBody>
          <a:bodyPr>
            <a:normAutofit/>
          </a:bodyPr>
          <a:lstStyle/>
          <a:p>
            <a:r>
              <a:rPr lang="en-US" dirty="0"/>
              <a:t>Water provides a semi-transparent medium for the electromagnetic radiation. Thus the electromagnetic radiations get reflected, transmitted or absorbed in water. The spectral responses vary with the wavelength of the radiation and the physical and chemical characteristics of the water. </a:t>
            </a:r>
          </a:p>
          <a:p>
            <a:r>
              <a:rPr lang="en-US" dirty="0"/>
              <a:t>Spectral reflectance of water varies with its physical condition. In the solid phase (ice or snow) water give good reflection at all visible wavelengths. On the other hand, reflection in the visible region is poor in case of water in liquid stage. This difference in reflectance is due to the difference in the atomic bond in the liquid and solid states. </a:t>
            </a:r>
          </a:p>
        </p:txBody>
      </p:sp>
      <p:pic>
        <p:nvPicPr>
          <p:cNvPr id="4" name="Picture 3">
            <a:extLst>
              <a:ext uri="{FF2B5EF4-FFF2-40B4-BE49-F238E27FC236}">
                <a16:creationId xmlns:a16="http://schemas.microsoft.com/office/drawing/2014/main" id="{65FD3C57-5793-4AFB-86D0-04C3A37E65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2170922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F3961-1A37-4F07-A075-6DFB5B08696A}"/>
              </a:ext>
            </a:extLst>
          </p:cNvPr>
          <p:cNvSpPr>
            <a:spLocks noGrp="1"/>
          </p:cNvSpPr>
          <p:nvPr>
            <p:ph type="title"/>
          </p:nvPr>
        </p:nvSpPr>
        <p:spPr>
          <a:xfrm>
            <a:off x="1024129" y="585216"/>
            <a:ext cx="4431792" cy="1499616"/>
          </a:xfrm>
        </p:spPr>
        <p:txBody>
          <a:bodyPr>
            <a:normAutofit/>
          </a:bodyPr>
          <a:lstStyle/>
          <a:p>
            <a:endParaRPr lang="en-MY"/>
          </a:p>
        </p:txBody>
      </p:sp>
      <p:sp>
        <p:nvSpPr>
          <p:cNvPr id="3" name="Content Placeholder 2">
            <a:extLst>
              <a:ext uri="{FF2B5EF4-FFF2-40B4-BE49-F238E27FC236}">
                <a16:creationId xmlns:a16="http://schemas.microsoft.com/office/drawing/2014/main" id="{CB95D4B6-7F6B-45B4-8695-9CF1770F55A0}"/>
              </a:ext>
            </a:extLst>
          </p:cNvPr>
          <p:cNvSpPr>
            <a:spLocks noGrp="1"/>
          </p:cNvSpPr>
          <p:nvPr>
            <p:ph idx="1"/>
          </p:nvPr>
        </p:nvSpPr>
        <p:spPr>
          <a:xfrm>
            <a:off x="1024128" y="2286000"/>
            <a:ext cx="4429615" cy="3931920"/>
          </a:xfrm>
        </p:spPr>
        <p:txBody>
          <a:bodyPr>
            <a:normAutofit/>
          </a:bodyPr>
          <a:lstStyle/>
          <a:p>
            <a:r>
              <a:rPr lang="en-US" dirty="0"/>
              <a:t>Water in the liquid form shows high reflectance in the visible region between 0.4μm and 0.6μm. Wavelengths beyond 0.7μm are completely absorbed. Thus clear water appears in darker tone in the NIR image. </a:t>
            </a:r>
            <a:endParaRPr lang="en-MY" dirty="0"/>
          </a:p>
          <a:p>
            <a:endParaRPr lang="en-MY" dirty="0"/>
          </a:p>
        </p:txBody>
      </p:sp>
      <p:pic>
        <p:nvPicPr>
          <p:cNvPr id="4" name="Picture 3">
            <a:extLst>
              <a:ext uri="{FF2B5EF4-FFF2-40B4-BE49-F238E27FC236}">
                <a16:creationId xmlns:a16="http://schemas.microsoft.com/office/drawing/2014/main" id="{E35403A3-766B-4431-AFF6-F69C63EADAE0}"/>
              </a:ext>
            </a:extLst>
          </p:cNvPr>
          <p:cNvPicPr>
            <a:picLocks noChangeAspect="1"/>
          </p:cNvPicPr>
          <p:nvPr/>
        </p:nvPicPr>
        <p:blipFill>
          <a:blip r:embed="rId2"/>
          <a:stretch>
            <a:fillRect/>
          </a:stretch>
        </p:blipFill>
        <p:spPr>
          <a:xfrm>
            <a:off x="6096000" y="1303831"/>
            <a:ext cx="5455921" cy="4250338"/>
          </a:xfrm>
          <a:prstGeom prst="rect">
            <a:avLst/>
          </a:prstGeom>
        </p:spPr>
      </p:pic>
      <p:pic>
        <p:nvPicPr>
          <p:cNvPr id="7" name="Picture 6">
            <a:extLst>
              <a:ext uri="{FF2B5EF4-FFF2-40B4-BE49-F238E27FC236}">
                <a16:creationId xmlns:a16="http://schemas.microsoft.com/office/drawing/2014/main" id="{76196A52-8A1B-49FF-8B0C-637AA787D5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119139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B6290-FDAA-4C02-A8D5-05858B196141}"/>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554540A6-A818-4673-B572-E1102C9DFF85}"/>
              </a:ext>
            </a:extLst>
          </p:cNvPr>
          <p:cNvSpPr>
            <a:spLocks noGrp="1"/>
          </p:cNvSpPr>
          <p:nvPr>
            <p:ph idx="1"/>
          </p:nvPr>
        </p:nvSpPr>
        <p:spPr/>
        <p:txBody>
          <a:bodyPr/>
          <a:lstStyle/>
          <a:p>
            <a:endParaRPr lang="en-MY"/>
          </a:p>
        </p:txBody>
      </p:sp>
      <p:pic>
        <p:nvPicPr>
          <p:cNvPr id="4" name="Picture 3">
            <a:extLst>
              <a:ext uri="{FF2B5EF4-FFF2-40B4-BE49-F238E27FC236}">
                <a16:creationId xmlns:a16="http://schemas.microsoft.com/office/drawing/2014/main" id="{A1ED9783-523E-490B-9EB3-456971C938C0}"/>
              </a:ext>
            </a:extLst>
          </p:cNvPr>
          <p:cNvPicPr>
            <a:picLocks noChangeAspect="1"/>
          </p:cNvPicPr>
          <p:nvPr/>
        </p:nvPicPr>
        <p:blipFill>
          <a:blip r:embed="rId2"/>
          <a:stretch>
            <a:fillRect/>
          </a:stretch>
        </p:blipFill>
        <p:spPr>
          <a:xfrm>
            <a:off x="2792896" y="1442101"/>
            <a:ext cx="6781363" cy="5187299"/>
          </a:xfrm>
          <a:prstGeom prst="rect">
            <a:avLst/>
          </a:prstGeom>
        </p:spPr>
      </p:pic>
      <p:pic>
        <p:nvPicPr>
          <p:cNvPr id="5" name="Picture 4">
            <a:extLst>
              <a:ext uri="{FF2B5EF4-FFF2-40B4-BE49-F238E27FC236}">
                <a16:creationId xmlns:a16="http://schemas.microsoft.com/office/drawing/2014/main" id="{11A34A40-F1DE-4227-BE7F-A37C6C38C6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14698749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F095-9437-4B19-80DA-67E9E8F7224B}"/>
              </a:ext>
            </a:extLst>
          </p:cNvPr>
          <p:cNvSpPr>
            <a:spLocks noGrp="1"/>
          </p:cNvSpPr>
          <p:nvPr>
            <p:ph type="title"/>
          </p:nvPr>
        </p:nvSpPr>
        <p:spPr>
          <a:xfrm>
            <a:off x="1024128" y="585216"/>
            <a:ext cx="3133581" cy="1499616"/>
          </a:xfrm>
        </p:spPr>
        <p:txBody>
          <a:bodyPr>
            <a:normAutofit/>
          </a:bodyPr>
          <a:lstStyle/>
          <a:p>
            <a:endParaRPr lang="en-MY" sz="4000"/>
          </a:p>
        </p:txBody>
      </p:sp>
      <p:sp>
        <p:nvSpPr>
          <p:cNvPr id="3" name="Content Placeholder 2">
            <a:extLst>
              <a:ext uri="{FF2B5EF4-FFF2-40B4-BE49-F238E27FC236}">
                <a16:creationId xmlns:a16="http://schemas.microsoft.com/office/drawing/2014/main" id="{61327BF6-1276-49BD-9702-8332C0F311D5}"/>
              </a:ext>
            </a:extLst>
          </p:cNvPr>
          <p:cNvSpPr>
            <a:spLocks noGrp="1"/>
          </p:cNvSpPr>
          <p:nvPr>
            <p:ph idx="1"/>
          </p:nvPr>
        </p:nvSpPr>
        <p:spPr>
          <a:xfrm>
            <a:off x="1024128" y="2286000"/>
            <a:ext cx="3133580" cy="3931920"/>
          </a:xfrm>
        </p:spPr>
        <p:txBody>
          <a:bodyPr>
            <a:normAutofit/>
          </a:bodyPr>
          <a:lstStyle/>
          <a:p>
            <a:r>
              <a:rPr lang="en-US" dirty="0"/>
              <a:t>Sample spectral reflectance curves of some of the natural features like snow, healthy vegetation, stressed vegetation, dry soil, turbid water and clear water </a:t>
            </a:r>
            <a:endParaRPr lang="en-MY" sz="1600" dirty="0"/>
          </a:p>
        </p:txBody>
      </p:sp>
      <p:pic>
        <p:nvPicPr>
          <p:cNvPr id="5" name="Picture 4">
            <a:extLst>
              <a:ext uri="{FF2B5EF4-FFF2-40B4-BE49-F238E27FC236}">
                <a16:creationId xmlns:a16="http://schemas.microsoft.com/office/drawing/2014/main" id="{16950F56-59E2-483F-8F11-4DF0637E5F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pic>
        <p:nvPicPr>
          <p:cNvPr id="6" name="Picture 5">
            <a:extLst>
              <a:ext uri="{FF2B5EF4-FFF2-40B4-BE49-F238E27FC236}">
                <a16:creationId xmlns:a16="http://schemas.microsoft.com/office/drawing/2014/main" id="{8299CEC8-6DD3-4181-BAA8-263DD0225CBB}"/>
              </a:ext>
            </a:extLst>
          </p:cNvPr>
          <p:cNvPicPr>
            <a:picLocks noChangeAspect="1"/>
          </p:cNvPicPr>
          <p:nvPr/>
        </p:nvPicPr>
        <p:blipFill rotWithShape="1">
          <a:blip r:embed="rId3"/>
          <a:srcRect l="34102" t="25502" r="35842" b="36570"/>
          <a:stretch/>
        </p:blipFill>
        <p:spPr>
          <a:xfrm>
            <a:off x="4430249" y="1335024"/>
            <a:ext cx="6628413" cy="4705165"/>
          </a:xfrm>
          <a:prstGeom prst="rect">
            <a:avLst/>
          </a:prstGeom>
        </p:spPr>
      </p:pic>
    </p:spTree>
    <p:extLst>
      <p:ext uri="{BB962C8B-B14F-4D97-AF65-F5344CB8AC3E}">
        <p14:creationId xmlns:p14="http://schemas.microsoft.com/office/powerpoint/2010/main" val="1016163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C0CB-D04D-43D0-8C30-82D652793D79}"/>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FEFCE034-B320-498B-BC66-1F9EDE334216}"/>
              </a:ext>
            </a:extLst>
          </p:cNvPr>
          <p:cNvSpPr>
            <a:spLocks noGrp="1"/>
          </p:cNvSpPr>
          <p:nvPr>
            <p:ph idx="1"/>
          </p:nvPr>
        </p:nvSpPr>
        <p:spPr/>
        <p:txBody>
          <a:bodyPr/>
          <a:lstStyle/>
          <a:p>
            <a:endParaRPr lang="en-MY" dirty="0"/>
          </a:p>
        </p:txBody>
      </p:sp>
      <p:pic>
        <p:nvPicPr>
          <p:cNvPr id="4" name="Picture 3">
            <a:extLst>
              <a:ext uri="{FF2B5EF4-FFF2-40B4-BE49-F238E27FC236}">
                <a16:creationId xmlns:a16="http://schemas.microsoft.com/office/drawing/2014/main" id="{E38A5B0D-02E3-46DD-B37D-12A1AD29D371}"/>
              </a:ext>
            </a:extLst>
          </p:cNvPr>
          <p:cNvPicPr>
            <a:picLocks noChangeAspect="1"/>
          </p:cNvPicPr>
          <p:nvPr/>
        </p:nvPicPr>
        <p:blipFill>
          <a:blip r:embed="rId2"/>
          <a:stretch>
            <a:fillRect/>
          </a:stretch>
        </p:blipFill>
        <p:spPr>
          <a:xfrm>
            <a:off x="101543" y="1759046"/>
            <a:ext cx="5882401" cy="3673067"/>
          </a:xfrm>
          <a:prstGeom prst="rect">
            <a:avLst/>
          </a:prstGeom>
        </p:spPr>
      </p:pic>
      <p:pic>
        <p:nvPicPr>
          <p:cNvPr id="5" name="Picture 4">
            <a:extLst>
              <a:ext uri="{FF2B5EF4-FFF2-40B4-BE49-F238E27FC236}">
                <a16:creationId xmlns:a16="http://schemas.microsoft.com/office/drawing/2014/main" id="{4B8BD13B-17EE-42D3-A627-ED15D5E6648C}"/>
              </a:ext>
            </a:extLst>
          </p:cNvPr>
          <p:cNvPicPr>
            <a:picLocks noChangeAspect="1"/>
          </p:cNvPicPr>
          <p:nvPr/>
        </p:nvPicPr>
        <p:blipFill>
          <a:blip r:embed="rId3"/>
          <a:stretch>
            <a:fillRect/>
          </a:stretch>
        </p:blipFill>
        <p:spPr>
          <a:xfrm>
            <a:off x="6196173" y="1759046"/>
            <a:ext cx="5882401" cy="3640734"/>
          </a:xfrm>
          <a:prstGeom prst="rect">
            <a:avLst/>
          </a:prstGeom>
        </p:spPr>
      </p:pic>
      <p:sp>
        <p:nvSpPr>
          <p:cNvPr id="6" name="Rectangle 5">
            <a:extLst>
              <a:ext uri="{FF2B5EF4-FFF2-40B4-BE49-F238E27FC236}">
                <a16:creationId xmlns:a16="http://schemas.microsoft.com/office/drawing/2014/main" id="{252912EA-6677-4F38-B0F6-6114F64E2B28}"/>
              </a:ext>
            </a:extLst>
          </p:cNvPr>
          <p:cNvSpPr/>
          <p:nvPr/>
        </p:nvSpPr>
        <p:spPr>
          <a:xfrm>
            <a:off x="2845511" y="5669904"/>
            <a:ext cx="6141425" cy="369332"/>
          </a:xfrm>
          <a:prstGeom prst="rect">
            <a:avLst/>
          </a:prstGeom>
        </p:spPr>
        <p:txBody>
          <a:bodyPr wrap="none">
            <a:spAutoFit/>
          </a:bodyPr>
          <a:lstStyle/>
          <a:p>
            <a:r>
              <a:rPr lang="en-US" dirty="0">
                <a:solidFill>
                  <a:srgbClr val="000000"/>
                </a:solidFill>
                <a:latin typeface="Times New Roman" panose="02020603050405020304" pitchFamily="18" charset="0"/>
              </a:rPr>
              <a:t>Aerial photographs of a stadium in normal </a:t>
            </a:r>
            <a:r>
              <a:rPr lang="en-US" dirty="0" err="1">
                <a:solidFill>
                  <a:srgbClr val="000000"/>
                </a:solidFill>
                <a:latin typeface="Times New Roman" panose="02020603050405020304" pitchFamily="18" charset="0"/>
              </a:rPr>
              <a:t>colour</a:t>
            </a:r>
            <a:r>
              <a:rPr lang="en-US" dirty="0">
                <a:solidFill>
                  <a:srgbClr val="000000"/>
                </a:solidFill>
                <a:latin typeface="Times New Roman" panose="02020603050405020304" pitchFamily="18" charset="0"/>
              </a:rPr>
              <a:t> and </a:t>
            </a:r>
            <a:r>
              <a:rPr lang="en-US" dirty="0" err="1">
                <a:solidFill>
                  <a:srgbClr val="000000"/>
                </a:solidFill>
                <a:latin typeface="Times New Roman" panose="02020603050405020304" pitchFamily="18" charset="0"/>
              </a:rPr>
              <a:t>colour</a:t>
            </a:r>
            <a:r>
              <a:rPr lang="en-US" dirty="0">
                <a:solidFill>
                  <a:srgbClr val="000000"/>
                </a:solidFill>
                <a:latin typeface="Times New Roman" panose="02020603050405020304" pitchFamily="18" charset="0"/>
              </a:rPr>
              <a:t> IR </a:t>
            </a:r>
            <a:endParaRPr lang="en-MY" dirty="0"/>
          </a:p>
        </p:txBody>
      </p:sp>
      <p:pic>
        <p:nvPicPr>
          <p:cNvPr id="7" name="Picture 6">
            <a:extLst>
              <a:ext uri="{FF2B5EF4-FFF2-40B4-BE49-F238E27FC236}">
                <a16:creationId xmlns:a16="http://schemas.microsoft.com/office/drawing/2014/main" id="{266B2ACC-5293-427D-9E57-7BA157EB82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37434722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9AA77-0453-4B0C-9274-9017842605AC}"/>
              </a:ext>
            </a:extLst>
          </p:cNvPr>
          <p:cNvSpPr>
            <a:spLocks noGrp="1"/>
          </p:cNvSpPr>
          <p:nvPr>
            <p:ph type="title"/>
          </p:nvPr>
        </p:nvSpPr>
        <p:spPr>
          <a:xfrm>
            <a:off x="1024129" y="585216"/>
            <a:ext cx="4431792" cy="1499616"/>
          </a:xfrm>
        </p:spPr>
        <p:txBody>
          <a:bodyPr>
            <a:normAutofit/>
          </a:bodyPr>
          <a:lstStyle/>
          <a:p>
            <a:endParaRPr lang="en-MY"/>
          </a:p>
        </p:txBody>
      </p:sp>
      <p:sp>
        <p:nvSpPr>
          <p:cNvPr id="3" name="Content Placeholder 2">
            <a:extLst>
              <a:ext uri="{FF2B5EF4-FFF2-40B4-BE49-F238E27FC236}">
                <a16:creationId xmlns:a16="http://schemas.microsoft.com/office/drawing/2014/main" id="{E02CACD1-6E62-4EA7-A727-6601A400020C}"/>
              </a:ext>
            </a:extLst>
          </p:cNvPr>
          <p:cNvSpPr>
            <a:spLocks noGrp="1"/>
          </p:cNvSpPr>
          <p:nvPr>
            <p:ph idx="1"/>
          </p:nvPr>
        </p:nvSpPr>
        <p:spPr>
          <a:xfrm>
            <a:off x="1024128" y="2286000"/>
            <a:ext cx="4429615" cy="3931920"/>
          </a:xfrm>
        </p:spPr>
        <p:txBody>
          <a:bodyPr>
            <a:normAutofit/>
          </a:bodyPr>
          <a:lstStyle/>
          <a:p>
            <a:r>
              <a:rPr lang="en-US" dirty="0"/>
              <a:t>In normal </a:t>
            </a:r>
            <a:r>
              <a:rPr lang="en-US" dirty="0" err="1"/>
              <a:t>colour</a:t>
            </a:r>
            <a:r>
              <a:rPr lang="en-US" dirty="0"/>
              <a:t> photograph, the artificial turf inside the stadium and the natural vegetation outside the stadium appear in the same </a:t>
            </a:r>
            <a:r>
              <a:rPr lang="en-US" dirty="0" err="1"/>
              <a:t>colour</a:t>
            </a:r>
            <a:r>
              <a:rPr lang="en-US" dirty="0"/>
              <a:t>. On the other hand, the IR </a:t>
            </a:r>
            <a:r>
              <a:rPr lang="en-US" dirty="0" err="1"/>
              <a:t>colour</a:t>
            </a:r>
            <a:r>
              <a:rPr lang="en-US" dirty="0"/>
              <a:t> photograph helps to differentiate both very clearly. The artificial turf appears dark in tone, whereas the natural vegetation shows high reflectance in the IR region. </a:t>
            </a:r>
            <a:endParaRPr lang="en-MY" dirty="0"/>
          </a:p>
        </p:txBody>
      </p:sp>
      <p:pic>
        <p:nvPicPr>
          <p:cNvPr id="4" name="Picture 3">
            <a:extLst>
              <a:ext uri="{FF2B5EF4-FFF2-40B4-BE49-F238E27FC236}">
                <a16:creationId xmlns:a16="http://schemas.microsoft.com/office/drawing/2014/main" id="{3804892C-62BB-4B80-9749-FAC155767E10}"/>
              </a:ext>
            </a:extLst>
          </p:cNvPr>
          <p:cNvPicPr>
            <a:picLocks noChangeAspect="1"/>
          </p:cNvPicPr>
          <p:nvPr/>
        </p:nvPicPr>
        <p:blipFill>
          <a:blip r:embed="rId2"/>
          <a:stretch>
            <a:fillRect/>
          </a:stretch>
        </p:blipFill>
        <p:spPr>
          <a:xfrm>
            <a:off x="6096000" y="1824918"/>
            <a:ext cx="5455921" cy="3208163"/>
          </a:xfrm>
          <a:prstGeom prst="rect">
            <a:avLst/>
          </a:prstGeom>
        </p:spPr>
      </p:pic>
      <p:sp>
        <p:nvSpPr>
          <p:cNvPr id="5" name="Rectangle 4">
            <a:extLst>
              <a:ext uri="{FF2B5EF4-FFF2-40B4-BE49-F238E27FC236}">
                <a16:creationId xmlns:a16="http://schemas.microsoft.com/office/drawing/2014/main" id="{8CC2FAFF-4003-4FB5-A3FE-A308E1705D28}"/>
              </a:ext>
            </a:extLst>
          </p:cNvPr>
          <p:cNvSpPr/>
          <p:nvPr/>
        </p:nvSpPr>
        <p:spPr>
          <a:xfrm>
            <a:off x="5924365" y="5325253"/>
            <a:ext cx="6096000" cy="646331"/>
          </a:xfrm>
          <a:prstGeom prst="rect">
            <a:avLst/>
          </a:prstGeom>
        </p:spPr>
        <p:txBody>
          <a:bodyPr>
            <a:spAutoFit/>
          </a:bodyPr>
          <a:lstStyle/>
          <a:p>
            <a:r>
              <a:rPr lang="en-US" dirty="0"/>
              <a:t>Spectral reflectance curves of the natural vegetation and the artificial turf </a:t>
            </a:r>
            <a:endParaRPr lang="en-MY" dirty="0"/>
          </a:p>
        </p:txBody>
      </p:sp>
      <p:pic>
        <p:nvPicPr>
          <p:cNvPr id="6" name="Picture 5">
            <a:extLst>
              <a:ext uri="{FF2B5EF4-FFF2-40B4-BE49-F238E27FC236}">
                <a16:creationId xmlns:a16="http://schemas.microsoft.com/office/drawing/2014/main" id="{3A658F87-383C-49BF-8963-BA19AEAFAC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15161325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E30FF-E6F3-4A94-AD8D-3035BAE8BFF5}"/>
              </a:ext>
            </a:extLst>
          </p:cNvPr>
          <p:cNvSpPr>
            <a:spLocks noGrp="1"/>
          </p:cNvSpPr>
          <p:nvPr>
            <p:ph type="title"/>
          </p:nvPr>
        </p:nvSpPr>
        <p:spPr/>
        <p:txBody>
          <a:bodyPr/>
          <a:lstStyle/>
          <a:p>
            <a:r>
              <a:rPr lang="en-US" dirty="0"/>
              <a:t>Resolution</a:t>
            </a:r>
            <a:endParaRPr lang="en-MY" dirty="0"/>
          </a:p>
        </p:txBody>
      </p:sp>
      <p:sp>
        <p:nvSpPr>
          <p:cNvPr id="3" name="Content Placeholder 2">
            <a:extLst>
              <a:ext uri="{FF2B5EF4-FFF2-40B4-BE49-F238E27FC236}">
                <a16:creationId xmlns:a16="http://schemas.microsoft.com/office/drawing/2014/main" id="{454D7AD9-0956-4BB3-95F7-74624B8C6B68}"/>
              </a:ext>
            </a:extLst>
          </p:cNvPr>
          <p:cNvSpPr>
            <a:spLocks noGrp="1"/>
          </p:cNvSpPr>
          <p:nvPr>
            <p:ph idx="1"/>
          </p:nvPr>
        </p:nvSpPr>
        <p:spPr/>
        <p:txBody>
          <a:bodyPr/>
          <a:lstStyle/>
          <a:p>
            <a:r>
              <a:rPr lang="en-US" dirty="0"/>
              <a:t>The resolution is the minimum distance between two objects that can be distinguished in the image. </a:t>
            </a:r>
          </a:p>
          <a:p>
            <a:r>
              <a:rPr lang="en-US" dirty="0"/>
              <a:t>Objects closer than the resolution appear as a single object in the image. </a:t>
            </a:r>
          </a:p>
          <a:p>
            <a:r>
              <a:rPr lang="en-US" dirty="0"/>
              <a:t>However, in remote sensing the term resolution is used to represent the resolving power, which includes not only the capability to identify the presence of two objects, but also their properties. </a:t>
            </a:r>
          </a:p>
          <a:p>
            <a:r>
              <a:rPr lang="en-US" dirty="0"/>
              <a:t>In qualitative terms resolution is the amount of details that can be observed in an image.</a:t>
            </a:r>
          </a:p>
          <a:p>
            <a:r>
              <a:rPr lang="en-US" dirty="0"/>
              <a:t>Thus an image that shows finer details is said to be of finer resolution compared to the image that shows coarser details. </a:t>
            </a:r>
            <a:endParaRPr lang="en-MY" dirty="0"/>
          </a:p>
        </p:txBody>
      </p:sp>
      <p:sp>
        <p:nvSpPr>
          <p:cNvPr id="4" name="Rectangle 3">
            <a:extLst>
              <a:ext uri="{FF2B5EF4-FFF2-40B4-BE49-F238E27FC236}">
                <a16:creationId xmlns:a16="http://schemas.microsoft.com/office/drawing/2014/main" id="{C0EA0048-32AA-4AE8-BDED-27CA851CF589}"/>
              </a:ext>
            </a:extLst>
          </p:cNvPr>
          <p:cNvSpPr/>
          <p:nvPr/>
        </p:nvSpPr>
        <p:spPr>
          <a:xfrm>
            <a:off x="7615529" y="400550"/>
            <a:ext cx="3423886" cy="646331"/>
          </a:xfrm>
          <a:prstGeom prst="rect">
            <a:avLst/>
          </a:prstGeom>
        </p:spPr>
        <p:txBody>
          <a:bodyPr wrap="none">
            <a:spAutoFit/>
          </a:bodyPr>
          <a:lstStyle/>
          <a:p>
            <a:r>
              <a:rPr lang="en-MY" dirty="0"/>
              <a:t>Spectral Signature: </a:t>
            </a:r>
          </a:p>
          <a:p>
            <a:r>
              <a:rPr lang="en-MY" dirty="0"/>
              <a:t>https://speclib.jpl.nasa.gov/library</a:t>
            </a:r>
          </a:p>
        </p:txBody>
      </p:sp>
    </p:spTree>
    <p:extLst>
      <p:ext uri="{BB962C8B-B14F-4D97-AF65-F5344CB8AC3E}">
        <p14:creationId xmlns:p14="http://schemas.microsoft.com/office/powerpoint/2010/main" val="38259549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B04F6-27C7-4455-B209-F56E491D9464}"/>
              </a:ext>
            </a:extLst>
          </p:cNvPr>
          <p:cNvSpPr>
            <a:spLocks noGrp="1"/>
          </p:cNvSpPr>
          <p:nvPr>
            <p:ph type="title"/>
          </p:nvPr>
        </p:nvSpPr>
        <p:spPr/>
        <p:txBody>
          <a:bodyPr/>
          <a:lstStyle/>
          <a:p>
            <a:endParaRPr lang="en-MY"/>
          </a:p>
        </p:txBody>
      </p:sp>
      <p:sp>
        <p:nvSpPr>
          <p:cNvPr id="6" name="Content Placeholder 5">
            <a:extLst>
              <a:ext uri="{FF2B5EF4-FFF2-40B4-BE49-F238E27FC236}">
                <a16:creationId xmlns:a16="http://schemas.microsoft.com/office/drawing/2014/main" id="{546CAE14-FC72-45B7-9C59-4C264538CD6B}"/>
              </a:ext>
            </a:extLst>
          </p:cNvPr>
          <p:cNvSpPr>
            <a:spLocks noGrp="1"/>
          </p:cNvSpPr>
          <p:nvPr>
            <p:ph idx="1"/>
          </p:nvPr>
        </p:nvSpPr>
        <p:spPr/>
        <p:txBody>
          <a:bodyPr/>
          <a:lstStyle/>
          <a:p>
            <a:endParaRPr lang="en-MY"/>
          </a:p>
        </p:txBody>
      </p:sp>
      <p:pic>
        <p:nvPicPr>
          <p:cNvPr id="7" name="Picture 6">
            <a:extLst>
              <a:ext uri="{FF2B5EF4-FFF2-40B4-BE49-F238E27FC236}">
                <a16:creationId xmlns:a16="http://schemas.microsoft.com/office/drawing/2014/main" id="{F9CF9522-14B3-488A-AB8D-520DEEA5FA76}"/>
              </a:ext>
            </a:extLst>
          </p:cNvPr>
          <p:cNvPicPr>
            <a:picLocks noChangeAspect="1"/>
          </p:cNvPicPr>
          <p:nvPr/>
        </p:nvPicPr>
        <p:blipFill>
          <a:blip r:embed="rId2"/>
          <a:stretch>
            <a:fillRect/>
          </a:stretch>
        </p:blipFill>
        <p:spPr>
          <a:xfrm>
            <a:off x="1044205" y="2286000"/>
            <a:ext cx="9086850" cy="2409825"/>
          </a:xfrm>
          <a:prstGeom prst="rect">
            <a:avLst/>
          </a:prstGeom>
        </p:spPr>
      </p:pic>
    </p:spTree>
    <p:extLst>
      <p:ext uri="{BB962C8B-B14F-4D97-AF65-F5344CB8AC3E}">
        <p14:creationId xmlns:p14="http://schemas.microsoft.com/office/powerpoint/2010/main" val="3073517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AE076-2634-4C4F-AEE1-F3B67338595B}"/>
              </a:ext>
            </a:extLst>
          </p:cNvPr>
          <p:cNvSpPr>
            <a:spLocks noGrp="1"/>
          </p:cNvSpPr>
          <p:nvPr>
            <p:ph type="title"/>
          </p:nvPr>
        </p:nvSpPr>
        <p:spPr/>
        <p:txBody>
          <a:bodyPr/>
          <a:lstStyle/>
          <a:p>
            <a:endParaRPr lang="en-MY" dirty="0"/>
          </a:p>
        </p:txBody>
      </p:sp>
      <p:sp>
        <p:nvSpPr>
          <p:cNvPr id="3" name="Content Placeholder 2">
            <a:extLst>
              <a:ext uri="{FF2B5EF4-FFF2-40B4-BE49-F238E27FC236}">
                <a16:creationId xmlns:a16="http://schemas.microsoft.com/office/drawing/2014/main" id="{55D13497-58E9-4D91-A0D5-011E4C0A0D7A}"/>
              </a:ext>
            </a:extLst>
          </p:cNvPr>
          <p:cNvSpPr>
            <a:spLocks noGrp="1"/>
          </p:cNvSpPr>
          <p:nvPr>
            <p:ph idx="1"/>
          </p:nvPr>
        </p:nvSpPr>
        <p:spPr/>
        <p:txBody>
          <a:bodyPr/>
          <a:lstStyle/>
          <a:p>
            <a:endParaRPr lang="en-MY" dirty="0"/>
          </a:p>
        </p:txBody>
      </p:sp>
      <p:pic>
        <p:nvPicPr>
          <p:cNvPr id="4" name="Picture 3">
            <a:extLst>
              <a:ext uri="{FF2B5EF4-FFF2-40B4-BE49-F238E27FC236}">
                <a16:creationId xmlns:a16="http://schemas.microsoft.com/office/drawing/2014/main" id="{57232F63-2ADB-44E8-8C95-2FCA63033AA6}"/>
              </a:ext>
            </a:extLst>
          </p:cNvPr>
          <p:cNvPicPr>
            <a:picLocks noChangeAspect="1"/>
          </p:cNvPicPr>
          <p:nvPr/>
        </p:nvPicPr>
        <p:blipFill>
          <a:blip r:embed="rId2"/>
          <a:stretch>
            <a:fillRect/>
          </a:stretch>
        </p:blipFill>
        <p:spPr>
          <a:xfrm>
            <a:off x="5436705" y="1460199"/>
            <a:ext cx="6226105" cy="4849161"/>
          </a:xfrm>
          <a:prstGeom prst="rect">
            <a:avLst/>
          </a:prstGeom>
        </p:spPr>
      </p:pic>
      <p:pic>
        <p:nvPicPr>
          <p:cNvPr id="5" name="Picture 4">
            <a:extLst>
              <a:ext uri="{FF2B5EF4-FFF2-40B4-BE49-F238E27FC236}">
                <a16:creationId xmlns:a16="http://schemas.microsoft.com/office/drawing/2014/main" id="{35AFE451-D49D-4330-A7DA-B4B12CA0C483}"/>
              </a:ext>
            </a:extLst>
          </p:cNvPr>
          <p:cNvPicPr>
            <a:picLocks noChangeAspect="1"/>
          </p:cNvPicPr>
          <p:nvPr/>
        </p:nvPicPr>
        <p:blipFill>
          <a:blip r:embed="rId3"/>
          <a:stretch>
            <a:fillRect/>
          </a:stretch>
        </p:blipFill>
        <p:spPr>
          <a:xfrm>
            <a:off x="295177" y="223961"/>
            <a:ext cx="4953000" cy="1676400"/>
          </a:xfrm>
          <a:prstGeom prst="rect">
            <a:avLst/>
          </a:prstGeom>
        </p:spPr>
      </p:pic>
      <p:pic>
        <p:nvPicPr>
          <p:cNvPr id="6" name="Picture 5">
            <a:extLst>
              <a:ext uri="{FF2B5EF4-FFF2-40B4-BE49-F238E27FC236}">
                <a16:creationId xmlns:a16="http://schemas.microsoft.com/office/drawing/2014/main" id="{01916AB9-23C6-4607-BDC9-955C0F56F016}"/>
              </a:ext>
            </a:extLst>
          </p:cNvPr>
          <p:cNvPicPr>
            <a:picLocks noChangeAspect="1"/>
          </p:cNvPicPr>
          <p:nvPr/>
        </p:nvPicPr>
        <p:blipFill>
          <a:blip r:embed="rId4"/>
          <a:stretch>
            <a:fillRect/>
          </a:stretch>
        </p:blipFill>
        <p:spPr>
          <a:xfrm>
            <a:off x="175937" y="1658356"/>
            <a:ext cx="4793627" cy="5199645"/>
          </a:xfrm>
          <a:prstGeom prst="rect">
            <a:avLst/>
          </a:prstGeom>
        </p:spPr>
      </p:pic>
    </p:spTree>
    <p:extLst>
      <p:ext uri="{BB962C8B-B14F-4D97-AF65-F5344CB8AC3E}">
        <p14:creationId xmlns:p14="http://schemas.microsoft.com/office/powerpoint/2010/main" val="3008179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4432E-EE96-4678-A7B2-C8624ECA299F}"/>
              </a:ext>
            </a:extLst>
          </p:cNvPr>
          <p:cNvSpPr>
            <a:spLocks noGrp="1"/>
          </p:cNvSpPr>
          <p:nvPr>
            <p:ph type="title"/>
          </p:nvPr>
        </p:nvSpPr>
        <p:spPr/>
        <p:txBody>
          <a:bodyPr/>
          <a:lstStyle/>
          <a:p>
            <a:r>
              <a:rPr lang="en-US" dirty="0"/>
              <a:t>Applications of remote sensing</a:t>
            </a:r>
            <a:endParaRPr lang="en-MY" dirty="0"/>
          </a:p>
        </p:txBody>
      </p:sp>
      <p:sp>
        <p:nvSpPr>
          <p:cNvPr id="3" name="Content Placeholder 2">
            <a:extLst>
              <a:ext uri="{FF2B5EF4-FFF2-40B4-BE49-F238E27FC236}">
                <a16:creationId xmlns:a16="http://schemas.microsoft.com/office/drawing/2014/main" id="{ACFD2631-444C-4E13-98CF-8A672D7D74BB}"/>
              </a:ext>
            </a:extLst>
          </p:cNvPr>
          <p:cNvSpPr>
            <a:spLocks noGrp="1"/>
          </p:cNvSpPr>
          <p:nvPr>
            <p:ph idx="1"/>
          </p:nvPr>
        </p:nvSpPr>
        <p:spPr/>
        <p:txBody>
          <a:bodyPr>
            <a:normAutofit/>
          </a:bodyPr>
          <a:lstStyle/>
          <a:p>
            <a:pPr>
              <a:buFont typeface="Wingdings" panose="05000000000000000000" pitchFamily="2" charset="2"/>
              <a:buChar char="Ø"/>
            </a:pPr>
            <a:r>
              <a:rPr lang="en-MY" b="1" dirty="0"/>
              <a:t>Determining soil moisture content: </a:t>
            </a:r>
            <a:r>
              <a:rPr lang="en-US" dirty="0"/>
              <a:t>Soil moisture contributes so much to understanding Earth sciences. For example, it explains Earth’s water cycle, weather forecasting, drought and floods.  </a:t>
            </a:r>
            <a:r>
              <a:rPr lang="en-US" dirty="0">
                <a:hlinkClick r:id="rId2"/>
              </a:rPr>
              <a:t>https://smap.jpl.nasa.gov/</a:t>
            </a:r>
            <a:r>
              <a:rPr lang="en-US" dirty="0"/>
              <a:t> </a:t>
            </a:r>
            <a:endParaRPr lang="en-MY" b="1" dirty="0"/>
          </a:p>
          <a:p>
            <a:pPr>
              <a:buFont typeface="Wingdings" panose="05000000000000000000" pitchFamily="2" charset="2"/>
              <a:buChar char="Ø"/>
            </a:pPr>
            <a:r>
              <a:rPr lang="en-US" b="1" dirty="0"/>
              <a:t>Mapping with laser precision using Light Detection and Ranging technology: </a:t>
            </a:r>
            <a:r>
              <a:rPr lang="en-US" dirty="0"/>
              <a:t>LiDAR (Light Detection and Ranging) measures the distance from the airborne platform to Earths surface using laser beams. LiDAR generates point clouds for digital surface models, digital elevation models and light intensity models. </a:t>
            </a:r>
            <a:r>
              <a:rPr lang="en-US" dirty="0">
                <a:hlinkClick r:id="rId3"/>
              </a:rPr>
              <a:t>https://gisgeography.com/dem-dsm-dtm-differences/</a:t>
            </a:r>
            <a:r>
              <a:rPr lang="en-US" dirty="0"/>
              <a:t> </a:t>
            </a:r>
          </a:p>
          <a:p>
            <a:pPr>
              <a:buFont typeface="Wingdings" panose="05000000000000000000" pitchFamily="2" charset="2"/>
              <a:buChar char="Ø"/>
            </a:pPr>
            <a:endParaRPr lang="en-US" dirty="0"/>
          </a:p>
        </p:txBody>
      </p:sp>
      <p:pic>
        <p:nvPicPr>
          <p:cNvPr id="4" name="Picture 3">
            <a:extLst>
              <a:ext uri="{FF2B5EF4-FFF2-40B4-BE49-F238E27FC236}">
                <a16:creationId xmlns:a16="http://schemas.microsoft.com/office/drawing/2014/main" id="{0F5EE344-7F00-42B6-9186-EA77F2E8E2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5563726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9B53-F62A-4C23-85BF-BAF04AC62C21}"/>
              </a:ext>
            </a:extLst>
          </p:cNvPr>
          <p:cNvSpPr>
            <a:spLocks noGrp="1"/>
          </p:cNvSpPr>
          <p:nvPr>
            <p:ph type="title"/>
          </p:nvPr>
        </p:nvSpPr>
        <p:spPr>
          <a:xfrm>
            <a:off x="1024129" y="585216"/>
            <a:ext cx="4431792" cy="1499616"/>
          </a:xfrm>
        </p:spPr>
        <p:txBody>
          <a:bodyPr>
            <a:normAutofit/>
          </a:bodyPr>
          <a:lstStyle/>
          <a:p>
            <a:r>
              <a:rPr lang="en-GB" dirty="0"/>
              <a:t>SPECTRAL RESOLUTION</a:t>
            </a:r>
            <a:endParaRPr lang="en-MY" dirty="0"/>
          </a:p>
        </p:txBody>
      </p:sp>
      <p:sp>
        <p:nvSpPr>
          <p:cNvPr id="3" name="Content Placeholder 2">
            <a:extLst>
              <a:ext uri="{FF2B5EF4-FFF2-40B4-BE49-F238E27FC236}">
                <a16:creationId xmlns:a16="http://schemas.microsoft.com/office/drawing/2014/main" id="{23259B05-F628-4F6B-8238-5B30D55E1AA9}"/>
              </a:ext>
            </a:extLst>
          </p:cNvPr>
          <p:cNvSpPr>
            <a:spLocks noGrp="1"/>
          </p:cNvSpPr>
          <p:nvPr>
            <p:ph idx="1"/>
          </p:nvPr>
        </p:nvSpPr>
        <p:spPr>
          <a:xfrm>
            <a:off x="1024128" y="2286000"/>
            <a:ext cx="4429615" cy="3931920"/>
          </a:xfrm>
        </p:spPr>
        <p:txBody>
          <a:bodyPr>
            <a:normAutofit/>
          </a:bodyPr>
          <a:lstStyle/>
          <a:p>
            <a:r>
              <a:rPr lang="en-US" sz="2000"/>
              <a:t>Spectral resolution: spectral band width of the filter and the sensitiveness of the detector. </a:t>
            </a:r>
          </a:p>
          <a:p>
            <a:r>
              <a:rPr lang="en-US" sz="2000"/>
              <a:t>Ability of a sensor to define fine wavelength intervals or the ability of a sensor to resolve the energy received in a spectral bandwidth to characterize different constituents of earth surface. </a:t>
            </a:r>
          </a:p>
          <a:p>
            <a:r>
              <a:rPr lang="en-US" sz="2000"/>
              <a:t>The finer the spectral resolution, the narrower the wavelength range for a particular channel or band.</a:t>
            </a:r>
            <a:endParaRPr lang="en-MY" sz="2000"/>
          </a:p>
        </p:txBody>
      </p:sp>
      <p:pic>
        <p:nvPicPr>
          <p:cNvPr id="4" name="Picture 3" descr="A screenshot of text&#10;&#10;Description generated with very high confidence">
            <a:extLst>
              <a:ext uri="{FF2B5EF4-FFF2-40B4-BE49-F238E27FC236}">
                <a16:creationId xmlns:a16="http://schemas.microsoft.com/office/drawing/2014/main" id="{C940013D-6B9C-4CDA-9638-D2156C14D23C}"/>
              </a:ext>
            </a:extLst>
          </p:cNvPr>
          <p:cNvPicPr>
            <a:picLocks noChangeAspect="1"/>
          </p:cNvPicPr>
          <p:nvPr/>
        </p:nvPicPr>
        <p:blipFill>
          <a:blip r:embed="rId2"/>
          <a:stretch>
            <a:fillRect/>
          </a:stretch>
        </p:blipFill>
        <p:spPr>
          <a:xfrm>
            <a:off x="6096000" y="1580807"/>
            <a:ext cx="5455921" cy="3696385"/>
          </a:xfrm>
          <a:prstGeom prst="rect">
            <a:avLst/>
          </a:prstGeom>
        </p:spPr>
      </p:pic>
    </p:spTree>
    <p:extLst>
      <p:ext uri="{BB962C8B-B14F-4D97-AF65-F5344CB8AC3E}">
        <p14:creationId xmlns:p14="http://schemas.microsoft.com/office/powerpoint/2010/main" val="15454397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3CDF6-9E29-4303-BACF-BD74D7FCCA14}"/>
              </a:ext>
            </a:extLst>
          </p:cNvPr>
          <p:cNvSpPr>
            <a:spLocks noGrp="1"/>
          </p:cNvSpPr>
          <p:nvPr>
            <p:ph type="title"/>
          </p:nvPr>
        </p:nvSpPr>
        <p:spPr/>
        <p:txBody>
          <a:bodyPr/>
          <a:lstStyle/>
          <a:p>
            <a:r>
              <a:rPr lang="en-GB" dirty="0"/>
              <a:t>Radiometric resolution</a:t>
            </a:r>
            <a:endParaRPr lang="en-MY" dirty="0"/>
          </a:p>
        </p:txBody>
      </p:sp>
      <p:sp>
        <p:nvSpPr>
          <p:cNvPr id="3" name="Content Placeholder 2">
            <a:extLst>
              <a:ext uri="{FF2B5EF4-FFF2-40B4-BE49-F238E27FC236}">
                <a16:creationId xmlns:a16="http://schemas.microsoft.com/office/drawing/2014/main" id="{F9286120-D887-48EF-BA36-95800A36F6C3}"/>
              </a:ext>
            </a:extLst>
          </p:cNvPr>
          <p:cNvSpPr>
            <a:spLocks noGrp="1"/>
          </p:cNvSpPr>
          <p:nvPr>
            <p:ph idx="1"/>
          </p:nvPr>
        </p:nvSpPr>
        <p:spPr/>
        <p:txBody>
          <a:bodyPr>
            <a:normAutofit/>
          </a:bodyPr>
          <a:lstStyle/>
          <a:p>
            <a:r>
              <a:rPr lang="en-US" dirty="0"/>
              <a:t>Radiometric resolution: measure of how many grey levels are measured between pure black (no reflectance) to pure white. </a:t>
            </a:r>
          </a:p>
          <a:p>
            <a:r>
              <a:rPr lang="en-US" dirty="0"/>
              <a:t>In other words, radiometric resolution represents the sensitivity of the sensor to the magnitude of the electromagnetic energy. </a:t>
            </a:r>
          </a:p>
          <a:p>
            <a:r>
              <a:rPr lang="en-US" dirty="0"/>
              <a:t>The finer the radiometric resolution of a sensor the more sensitive it is to detecting small differences in reflected or emitted energy or in other words the system can measure more number of grey levels. </a:t>
            </a:r>
          </a:p>
          <a:p>
            <a:r>
              <a:rPr lang="en-US" dirty="0"/>
              <a:t>Radiometric resolution is measured in bits. </a:t>
            </a:r>
          </a:p>
          <a:p>
            <a:r>
              <a:rPr lang="en-US" dirty="0"/>
              <a:t>Each bit records an exponent of power 2 (e.g. 1 bit </a:t>
            </a:r>
            <a:r>
              <a:rPr lang="en-US" dirty="0">
                <a:sym typeface="Wingdings" panose="05000000000000000000" pitchFamily="2" charset="2"/>
              </a:rPr>
              <a:t></a:t>
            </a:r>
            <a:r>
              <a:rPr lang="en-US" dirty="0"/>
              <a:t>2). </a:t>
            </a:r>
            <a:endParaRPr lang="en-MY" dirty="0"/>
          </a:p>
        </p:txBody>
      </p:sp>
    </p:spTree>
    <p:extLst>
      <p:ext uri="{BB962C8B-B14F-4D97-AF65-F5344CB8AC3E}">
        <p14:creationId xmlns:p14="http://schemas.microsoft.com/office/powerpoint/2010/main" val="20124059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CD08E-C8E8-404A-9724-9672540376CE}"/>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6E58D335-62C2-41B2-A03C-8AD24ABED9FC}"/>
              </a:ext>
            </a:extLst>
          </p:cNvPr>
          <p:cNvSpPr>
            <a:spLocks noGrp="1"/>
          </p:cNvSpPr>
          <p:nvPr>
            <p:ph idx="1"/>
          </p:nvPr>
        </p:nvSpPr>
        <p:spPr/>
        <p:txBody>
          <a:bodyPr/>
          <a:lstStyle/>
          <a:p>
            <a:endParaRPr lang="en-MY"/>
          </a:p>
        </p:txBody>
      </p:sp>
      <p:pic>
        <p:nvPicPr>
          <p:cNvPr id="4" name="Picture 3">
            <a:extLst>
              <a:ext uri="{FF2B5EF4-FFF2-40B4-BE49-F238E27FC236}">
                <a16:creationId xmlns:a16="http://schemas.microsoft.com/office/drawing/2014/main" id="{C83C9FD9-E146-4F6A-A556-6FFF7E01D518}"/>
              </a:ext>
            </a:extLst>
          </p:cNvPr>
          <p:cNvPicPr>
            <a:picLocks noChangeAspect="1"/>
          </p:cNvPicPr>
          <p:nvPr/>
        </p:nvPicPr>
        <p:blipFill>
          <a:blip r:embed="rId2"/>
          <a:stretch>
            <a:fillRect/>
          </a:stretch>
        </p:blipFill>
        <p:spPr>
          <a:xfrm>
            <a:off x="804672" y="2392845"/>
            <a:ext cx="10363200" cy="3543300"/>
          </a:xfrm>
          <a:prstGeom prst="rect">
            <a:avLst/>
          </a:prstGeom>
        </p:spPr>
      </p:pic>
    </p:spTree>
    <p:extLst>
      <p:ext uri="{BB962C8B-B14F-4D97-AF65-F5344CB8AC3E}">
        <p14:creationId xmlns:p14="http://schemas.microsoft.com/office/powerpoint/2010/main" val="21866242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170DA-68D5-49F3-8D31-E2320B3DACA8}"/>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2B033C5E-DBD1-4CFB-9BD5-9390C95D9881}"/>
              </a:ext>
            </a:extLst>
          </p:cNvPr>
          <p:cNvSpPr>
            <a:spLocks noGrp="1"/>
          </p:cNvSpPr>
          <p:nvPr>
            <p:ph idx="1"/>
          </p:nvPr>
        </p:nvSpPr>
        <p:spPr/>
        <p:txBody>
          <a:bodyPr/>
          <a:lstStyle/>
          <a:p>
            <a:r>
              <a:rPr lang="en-US" dirty="0"/>
              <a:t>Image data are generally displayed in a range of grey tones, with black representing a digital number of 0 and white representing the maximum value (for example, 255 in 8-bit data). </a:t>
            </a:r>
          </a:p>
          <a:p>
            <a:r>
              <a:rPr lang="en-US" dirty="0"/>
              <a:t>By comparing a 2-bit image with an 8-bit image, we can see that there is a large difference in the level of detail discernible depending on their radiometric resolutions. </a:t>
            </a:r>
          </a:p>
          <a:p>
            <a:r>
              <a:rPr lang="en-US" dirty="0"/>
              <a:t>In an 8 bit system, black is measured as 0 and white is measured as 255. The variation between black to white is scaled into 256 classes ranging from 0 to 255.</a:t>
            </a:r>
            <a:endParaRPr lang="en-MY" dirty="0"/>
          </a:p>
        </p:txBody>
      </p:sp>
    </p:spTree>
    <p:extLst>
      <p:ext uri="{BB962C8B-B14F-4D97-AF65-F5344CB8AC3E}">
        <p14:creationId xmlns:p14="http://schemas.microsoft.com/office/powerpoint/2010/main" val="2775950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3AAC2-913F-47C7-BAC9-5025ED227E31}"/>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16A05354-3814-4908-9DFE-7730894D0E92}"/>
              </a:ext>
            </a:extLst>
          </p:cNvPr>
          <p:cNvSpPr>
            <a:spLocks noGrp="1"/>
          </p:cNvSpPr>
          <p:nvPr>
            <p:ph idx="1"/>
          </p:nvPr>
        </p:nvSpPr>
        <p:spPr/>
        <p:txBody>
          <a:bodyPr/>
          <a:lstStyle/>
          <a:p>
            <a:endParaRPr lang="en-MY"/>
          </a:p>
        </p:txBody>
      </p:sp>
      <p:pic>
        <p:nvPicPr>
          <p:cNvPr id="4" name="Picture 3">
            <a:extLst>
              <a:ext uri="{FF2B5EF4-FFF2-40B4-BE49-F238E27FC236}">
                <a16:creationId xmlns:a16="http://schemas.microsoft.com/office/drawing/2014/main" id="{5F07A4E1-F2CF-4958-B155-44D11B0FC6BD}"/>
              </a:ext>
            </a:extLst>
          </p:cNvPr>
          <p:cNvPicPr>
            <a:picLocks noChangeAspect="1"/>
          </p:cNvPicPr>
          <p:nvPr/>
        </p:nvPicPr>
        <p:blipFill>
          <a:blip r:embed="rId2"/>
          <a:stretch>
            <a:fillRect/>
          </a:stretch>
        </p:blipFill>
        <p:spPr>
          <a:xfrm>
            <a:off x="2057400" y="160027"/>
            <a:ext cx="8451156" cy="6537946"/>
          </a:xfrm>
          <a:prstGeom prst="rect">
            <a:avLst/>
          </a:prstGeom>
        </p:spPr>
      </p:pic>
    </p:spTree>
    <p:extLst>
      <p:ext uri="{BB962C8B-B14F-4D97-AF65-F5344CB8AC3E}">
        <p14:creationId xmlns:p14="http://schemas.microsoft.com/office/powerpoint/2010/main" val="32018347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A42FE-9F8D-4E91-91C2-8D542320BCC5}"/>
              </a:ext>
            </a:extLst>
          </p:cNvPr>
          <p:cNvSpPr>
            <a:spLocks noGrp="1"/>
          </p:cNvSpPr>
          <p:nvPr>
            <p:ph type="title"/>
          </p:nvPr>
        </p:nvSpPr>
        <p:spPr/>
        <p:txBody>
          <a:bodyPr/>
          <a:lstStyle/>
          <a:p>
            <a:r>
              <a:rPr lang="en-MY" dirty="0"/>
              <a:t>Atmospheric Correction</a:t>
            </a:r>
          </a:p>
        </p:txBody>
      </p:sp>
      <p:sp>
        <p:nvSpPr>
          <p:cNvPr id="3" name="Content Placeholder 2">
            <a:extLst>
              <a:ext uri="{FF2B5EF4-FFF2-40B4-BE49-F238E27FC236}">
                <a16:creationId xmlns:a16="http://schemas.microsoft.com/office/drawing/2014/main" id="{E1EE8055-6066-4045-9066-EB03B2543027}"/>
              </a:ext>
            </a:extLst>
          </p:cNvPr>
          <p:cNvSpPr>
            <a:spLocks noGrp="1"/>
          </p:cNvSpPr>
          <p:nvPr>
            <p:ph idx="1"/>
          </p:nvPr>
        </p:nvSpPr>
        <p:spPr>
          <a:xfrm>
            <a:off x="154117" y="2383654"/>
            <a:ext cx="3396952" cy="4023360"/>
          </a:xfrm>
        </p:spPr>
        <p:txBody>
          <a:bodyPr/>
          <a:lstStyle/>
          <a:p>
            <a:r>
              <a:rPr lang="en-US" b="1" dirty="0"/>
              <a:t>Spectral Reflectance: </a:t>
            </a:r>
            <a:r>
              <a:rPr lang="en-US" dirty="0"/>
              <a:t>If the atmosphere is uniform over the scene, imagery may not </a:t>
            </a:r>
            <a:r>
              <a:rPr lang="en-US" b="1" dirty="0"/>
              <a:t>appear </a:t>
            </a:r>
            <a:r>
              <a:rPr lang="en-US" dirty="0"/>
              <a:t>very different after atmospheric correction, but the </a:t>
            </a:r>
            <a:r>
              <a:rPr lang="en-US" b="1" dirty="0"/>
              <a:t>spectra </a:t>
            </a:r>
            <a:r>
              <a:rPr lang="en-US" dirty="0"/>
              <a:t>of individual targets will usually be very different. </a:t>
            </a:r>
            <a:endParaRPr lang="en-MY" dirty="0"/>
          </a:p>
        </p:txBody>
      </p:sp>
      <p:pic>
        <p:nvPicPr>
          <p:cNvPr id="4" name="Picture 3">
            <a:extLst>
              <a:ext uri="{FF2B5EF4-FFF2-40B4-BE49-F238E27FC236}">
                <a16:creationId xmlns:a16="http://schemas.microsoft.com/office/drawing/2014/main" id="{A6ED5F79-E3CB-4F32-BB70-516EAFC71A46}"/>
              </a:ext>
            </a:extLst>
          </p:cNvPr>
          <p:cNvPicPr>
            <a:picLocks noChangeAspect="1"/>
          </p:cNvPicPr>
          <p:nvPr/>
        </p:nvPicPr>
        <p:blipFill>
          <a:blip r:embed="rId2"/>
          <a:stretch>
            <a:fillRect/>
          </a:stretch>
        </p:blipFill>
        <p:spPr>
          <a:xfrm>
            <a:off x="3965947" y="1590238"/>
            <a:ext cx="8226053" cy="4816776"/>
          </a:xfrm>
          <a:prstGeom prst="rect">
            <a:avLst/>
          </a:prstGeom>
        </p:spPr>
      </p:pic>
    </p:spTree>
    <p:extLst>
      <p:ext uri="{BB962C8B-B14F-4D97-AF65-F5344CB8AC3E}">
        <p14:creationId xmlns:p14="http://schemas.microsoft.com/office/powerpoint/2010/main" val="31519509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1A6DA-332F-41A6-8FDA-6B0DCC99773B}"/>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B6723B3D-159A-42D5-A9F1-103FCBB1E21A}"/>
              </a:ext>
            </a:extLst>
          </p:cNvPr>
          <p:cNvSpPr>
            <a:spLocks noGrp="1"/>
          </p:cNvSpPr>
          <p:nvPr>
            <p:ph idx="1"/>
          </p:nvPr>
        </p:nvSpPr>
        <p:spPr/>
        <p:txBody>
          <a:bodyPr/>
          <a:lstStyle/>
          <a:p>
            <a:endParaRPr lang="en-MY"/>
          </a:p>
        </p:txBody>
      </p:sp>
      <p:pic>
        <p:nvPicPr>
          <p:cNvPr id="4" name="Picture 3">
            <a:extLst>
              <a:ext uri="{FF2B5EF4-FFF2-40B4-BE49-F238E27FC236}">
                <a16:creationId xmlns:a16="http://schemas.microsoft.com/office/drawing/2014/main" id="{8E0E869D-17C2-4270-B19C-E66633BB55CB}"/>
              </a:ext>
            </a:extLst>
          </p:cNvPr>
          <p:cNvPicPr>
            <a:picLocks noChangeAspect="1"/>
          </p:cNvPicPr>
          <p:nvPr/>
        </p:nvPicPr>
        <p:blipFill>
          <a:blip r:embed="rId2"/>
          <a:stretch>
            <a:fillRect/>
          </a:stretch>
        </p:blipFill>
        <p:spPr>
          <a:xfrm>
            <a:off x="2562225" y="157162"/>
            <a:ext cx="7067550" cy="6543675"/>
          </a:xfrm>
          <a:prstGeom prst="rect">
            <a:avLst/>
          </a:prstGeom>
        </p:spPr>
      </p:pic>
    </p:spTree>
    <p:extLst>
      <p:ext uri="{BB962C8B-B14F-4D97-AF65-F5344CB8AC3E}">
        <p14:creationId xmlns:p14="http://schemas.microsoft.com/office/powerpoint/2010/main" val="42374523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75CB8-BC56-4C6D-B94F-92EDD5039D3E}"/>
              </a:ext>
            </a:extLst>
          </p:cNvPr>
          <p:cNvSpPr>
            <a:spLocks noGrp="1"/>
          </p:cNvSpPr>
          <p:nvPr>
            <p:ph type="title"/>
          </p:nvPr>
        </p:nvSpPr>
        <p:spPr/>
        <p:txBody>
          <a:bodyPr/>
          <a:lstStyle/>
          <a:p>
            <a:r>
              <a:rPr lang="en-MY" dirty="0"/>
              <a:t>Example</a:t>
            </a:r>
          </a:p>
        </p:txBody>
      </p:sp>
      <p:sp>
        <p:nvSpPr>
          <p:cNvPr id="3" name="Content Placeholder 2">
            <a:extLst>
              <a:ext uri="{FF2B5EF4-FFF2-40B4-BE49-F238E27FC236}">
                <a16:creationId xmlns:a16="http://schemas.microsoft.com/office/drawing/2014/main" id="{82A0345B-4072-44B4-B800-48575FEF24DA}"/>
              </a:ext>
            </a:extLst>
          </p:cNvPr>
          <p:cNvSpPr>
            <a:spLocks noGrp="1"/>
          </p:cNvSpPr>
          <p:nvPr>
            <p:ph idx="1"/>
          </p:nvPr>
        </p:nvSpPr>
        <p:spPr>
          <a:xfrm>
            <a:off x="7029395" y="2256953"/>
            <a:ext cx="3438940" cy="457200"/>
          </a:xfrm>
        </p:spPr>
        <p:txBody>
          <a:bodyPr/>
          <a:lstStyle/>
          <a:p>
            <a:r>
              <a:rPr lang="en-GB" dirty="0"/>
              <a:t>UNSUPERVISED</a:t>
            </a:r>
            <a:endParaRPr lang="en-MY" dirty="0"/>
          </a:p>
        </p:txBody>
      </p:sp>
      <p:pic>
        <p:nvPicPr>
          <p:cNvPr id="4" name="Picture 3">
            <a:extLst>
              <a:ext uri="{FF2B5EF4-FFF2-40B4-BE49-F238E27FC236}">
                <a16:creationId xmlns:a16="http://schemas.microsoft.com/office/drawing/2014/main" id="{E2A7A74E-AB2E-4A9A-86AA-370D6E7CDB6D}"/>
              </a:ext>
            </a:extLst>
          </p:cNvPr>
          <p:cNvPicPr>
            <a:picLocks noChangeAspect="1"/>
          </p:cNvPicPr>
          <p:nvPr/>
        </p:nvPicPr>
        <p:blipFill>
          <a:blip r:embed="rId2"/>
          <a:stretch>
            <a:fillRect/>
          </a:stretch>
        </p:blipFill>
        <p:spPr>
          <a:xfrm>
            <a:off x="2624790" y="3006366"/>
            <a:ext cx="2890488" cy="2986088"/>
          </a:xfrm>
          <a:prstGeom prst="rect">
            <a:avLst/>
          </a:prstGeom>
        </p:spPr>
      </p:pic>
      <p:pic>
        <p:nvPicPr>
          <p:cNvPr id="5" name="Picture 4">
            <a:extLst>
              <a:ext uri="{FF2B5EF4-FFF2-40B4-BE49-F238E27FC236}">
                <a16:creationId xmlns:a16="http://schemas.microsoft.com/office/drawing/2014/main" id="{F8592113-4D4E-4D70-B58E-D18547468045}"/>
              </a:ext>
            </a:extLst>
          </p:cNvPr>
          <p:cNvPicPr>
            <a:picLocks noChangeAspect="1"/>
          </p:cNvPicPr>
          <p:nvPr/>
        </p:nvPicPr>
        <p:blipFill>
          <a:blip r:embed="rId3"/>
          <a:stretch>
            <a:fillRect/>
          </a:stretch>
        </p:blipFill>
        <p:spPr>
          <a:xfrm>
            <a:off x="8949142" y="121250"/>
            <a:ext cx="3038387" cy="3126712"/>
          </a:xfrm>
          <a:prstGeom prst="rect">
            <a:avLst/>
          </a:prstGeom>
        </p:spPr>
      </p:pic>
      <p:pic>
        <p:nvPicPr>
          <p:cNvPr id="6" name="Picture 5">
            <a:extLst>
              <a:ext uri="{FF2B5EF4-FFF2-40B4-BE49-F238E27FC236}">
                <a16:creationId xmlns:a16="http://schemas.microsoft.com/office/drawing/2014/main" id="{7D881BA1-1795-4987-91F3-21E00F461308}"/>
              </a:ext>
            </a:extLst>
          </p:cNvPr>
          <p:cNvPicPr>
            <a:picLocks noChangeAspect="1"/>
          </p:cNvPicPr>
          <p:nvPr/>
        </p:nvPicPr>
        <p:blipFill rotWithShape="1">
          <a:blip r:embed="rId4"/>
          <a:srcRect l="20579" r="9166"/>
          <a:stretch/>
        </p:blipFill>
        <p:spPr>
          <a:xfrm>
            <a:off x="7003841" y="184495"/>
            <a:ext cx="1808923" cy="1917010"/>
          </a:xfrm>
          <a:prstGeom prst="rect">
            <a:avLst/>
          </a:prstGeom>
        </p:spPr>
      </p:pic>
      <p:pic>
        <p:nvPicPr>
          <p:cNvPr id="7" name="Picture 6">
            <a:extLst>
              <a:ext uri="{FF2B5EF4-FFF2-40B4-BE49-F238E27FC236}">
                <a16:creationId xmlns:a16="http://schemas.microsoft.com/office/drawing/2014/main" id="{9D4F4F7B-0410-43C9-90D9-4DB10B7A9601}"/>
              </a:ext>
            </a:extLst>
          </p:cNvPr>
          <p:cNvPicPr>
            <a:picLocks noChangeAspect="1"/>
          </p:cNvPicPr>
          <p:nvPr/>
        </p:nvPicPr>
        <p:blipFill>
          <a:blip r:embed="rId5"/>
          <a:stretch>
            <a:fillRect/>
          </a:stretch>
        </p:blipFill>
        <p:spPr>
          <a:xfrm>
            <a:off x="8982529" y="3424484"/>
            <a:ext cx="3072208" cy="2747716"/>
          </a:xfrm>
          <a:prstGeom prst="rect">
            <a:avLst/>
          </a:prstGeom>
        </p:spPr>
      </p:pic>
      <p:sp>
        <p:nvSpPr>
          <p:cNvPr id="8" name="Content Placeholder 2">
            <a:extLst>
              <a:ext uri="{FF2B5EF4-FFF2-40B4-BE49-F238E27FC236}">
                <a16:creationId xmlns:a16="http://schemas.microsoft.com/office/drawing/2014/main" id="{16A81C82-9E26-4860-BFA7-88BE42816FB6}"/>
              </a:ext>
            </a:extLst>
          </p:cNvPr>
          <p:cNvSpPr txBox="1">
            <a:spLocks/>
          </p:cNvSpPr>
          <p:nvPr/>
        </p:nvSpPr>
        <p:spPr>
          <a:xfrm>
            <a:off x="7460026" y="4499410"/>
            <a:ext cx="3072208" cy="45720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GB" dirty="0"/>
              <a:t>SUPERVISED</a:t>
            </a:r>
            <a:endParaRPr lang="en-MY" dirty="0"/>
          </a:p>
        </p:txBody>
      </p:sp>
    </p:spTree>
    <p:extLst>
      <p:ext uri="{BB962C8B-B14F-4D97-AF65-F5344CB8AC3E}">
        <p14:creationId xmlns:p14="http://schemas.microsoft.com/office/powerpoint/2010/main" val="41585401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32E10-7C7B-40F8-9AE0-A2140774D187}"/>
              </a:ext>
            </a:extLst>
          </p:cNvPr>
          <p:cNvSpPr>
            <a:spLocks noGrp="1"/>
          </p:cNvSpPr>
          <p:nvPr>
            <p:ph type="title"/>
          </p:nvPr>
        </p:nvSpPr>
        <p:spPr/>
        <p:txBody>
          <a:bodyPr/>
          <a:lstStyle/>
          <a:p>
            <a:r>
              <a:rPr lang="en-MY" dirty="0"/>
              <a:t>Links:</a:t>
            </a:r>
          </a:p>
        </p:txBody>
      </p:sp>
      <p:sp>
        <p:nvSpPr>
          <p:cNvPr id="3" name="Content Placeholder 2">
            <a:extLst>
              <a:ext uri="{FF2B5EF4-FFF2-40B4-BE49-F238E27FC236}">
                <a16:creationId xmlns:a16="http://schemas.microsoft.com/office/drawing/2014/main" id="{B372D43A-FD14-487F-B932-6C8C0403C744}"/>
              </a:ext>
            </a:extLst>
          </p:cNvPr>
          <p:cNvSpPr>
            <a:spLocks noGrp="1"/>
          </p:cNvSpPr>
          <p:nvPr>
            <p:ph idx="1"/>
          </p:nvPr>
        </p:nvSpPr>
        <p:spPr/>
        <p:txBody>
          <a:bodyPr/>
          <a:lstStyle/>
          <a:p>
            <a:r>
              <a:rPr lang="en-MY" dirty="0"/>
              <a:t>Sentinel Playground: </a:t>
            </a:r>
            <a:r>
              <a:rPr lang="en-MY" dirty="0">
                <a:hlinkClick r:id="rId2"/>
              </a:rPr>
              <a:t>https://apps.sentinel-hub.com/sentinel-playground/?source=S2L2A&amp;lat=40.4&amp;lng=-3.730000000000018&amp;zoom=12&amp;preset=1_TRUE_COLOR&amp;layers=B01,B02,B03&amp;maxcc=20&amp;gain=1.0&amp;gamma=1.0&amp;time=2021-09-01%7C2022-03-31&amp;atmFilter=&amp;showDates=false</a:t>
            </a:r>
            <a:endParaRPr lang="en-MY" dirty="0"/>
          </a:p>
          <a:p>
            <a:r>
              <a:rPr lang="en-MY"/>
              <a:t>USGS:  </a:t>
            </a:r>
            <a:r>
              <a:rPr lang="en-MY">
                <a:hlinkClick r:id="rId3"/>
              </a:rPr>
              <a:t>https://earthexplorer.usgs.gov/</a:t>
            </a:r>
            <a:endParaRPr lang="en-MY"/>
          </a:p>
          <a:p>
            <a:endParaRPr lang="en-MY" dirty="0"/>
          </a:p>
        </p:txBody>
      </p:sp>
    </p:spTree>
    <p:extLst>
      <p:ext uri="{BB962C8B-B14F-4D97-AF65-F5344CB8AC3E}">
        <p14:creationId xmlns:p14="http://schemas.microsoft.com/office/powerpoint/2010/main" val="1775807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CBDDD243-ED5F-4896-B18B-ABCF4B7E1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319E6BB3-DF2B-4751-97C5-B3DB949AE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B30361-FAAA-49AA-8899-CBF15954EA42}"/>
              </a:ext>
            </a:extLst>
          </p:cNvPr>
          <p:cNvSpPr>
            <a:spLocks noGrp="1"/>
          </p:cNvSpPr>
          <p:nvPr>
            <p:ph idx="1"/>
          </p:nvPr>
        </p:nvSpPr>
        <p:spPr>
          <a:xfrm>
            <a:off x="267991" y="264087"/>
            <a:ext cx="4750138" cy="2762404"/>
          </a:xfrm>
        </p:spPr>
        <p:txBody>
          <a:bodyPr anchor="ctr">
            <a:normAutofit/>
          </a:bodyPr>
          <a:lstStyle/>
          <a:p>
            <a:pPr fontAlgn="base">
              <a:buFont typeface="Wingdings" panose="05000000000000000000" pitchFamily="2" charset="2"/>
              <a:buChar char="Ø"/>
            </a:pPr>
            <a:r>
              <a:rPr lang="en-US" sz="1600" dirty="0"/>
              <a:t>A DSM is useful in 3D modeling for telecommunications, urban planning and aviation.</a:t>
            </a:r>
          </a:p>
          <a:p>
            <a:pPr lvl="1" fontAlgn="base">
              <a:buFont typeface="Wingdings" panose="05000000000000000000" pitchFamily="2" charset="2"/>
              <a:buChar char="Ø"/>
            </a:pPr>
            <a:r>
              <a:rPr lang="en-US" sz="1600" b="1" dirty="0"/>
              <a:t>RUNWAY APPROACH ZONE ENCROACHMENT:</a:t>
            </a:r>
            <a:r>
              <a:rPr lang="en-US" sz="1600" dirty="0"/>
              <a:t> In aviation, DSMs can determine runway obstructions in the approach zone.</a:t>
            </a:r>
          </a:p>
          <a:p>
            <a:pPr lvl="1" fontAlgn="base">
              <a:buFont typeface="Wingdings" panose="05000000000000000000" pitchFamily="2" charset="2"/>
              <a:buChar char="Ø"/>
            </a:pPr>
            <a:r>
              <a:rPr lang="en-US" sz="1600" b="1" dirty="0"/>
              <a:t>VEGETATION MANAGEMENT:</a:t>
            </a:r>
            <a:r>
              <a:rPr lang="en-US" sz="1600" dirty="0"/>
              <a:t> Along a transmission line, DSMs can see where and how much vegetation is encroaching.</a:t>
            </a:r>
          </a:p>
          <a:p>
            <a:pPr lvl="1" fontAlgn="base">
              <a:buFont typeface="Wingdings" panose="05000000000000000000" pitchFamily="2" charset="2"/>
              <a:buChar char="Ø"/>
            </a:pPr>
            <a:r>
              <a:rPr lang="en-US" sz="1600" b="1" dirty="0"/>
              <a:t>VIEW OBSTRUCTION:</a:t>
            </a:r>
            <a:r>
              <a:rPr lang="en-US" sz="1600" dirty="0"/>
              <a:t> Urban planners use DSM to check how a proposed building would affect the viewshed of residents and businesses.</a:t>
            </a:r>
          </a:p>
        </p:txBody>
      </p:sp>
      <p:pic>
        <p:nvPicPr>
          <p:cNvPr id="2050" name="Picture 2" descr="https://gisgeography.com/wp-content/uploads/2015/08/LiDAR-plane.png">
            <a:extLst>
              <a:ext uri="{FF2B5EF4-FFF2-40B4-BE49-F238E27FC236}">
                <a16:creationId xmlns:a16="http://schemas.microsoft.com/office/drawing/2014/main" id="{C53FF7D1-D0EC-4974-955C-E590E712BC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58" r="14160" b="1"/>
          <a:stretch/>
        </p:blipFill>
        <p:spPr bwMode="auto">
          <a:xfrm>
            <a:off x="6417734" y="1065664"/>
            <a:ext cx="4747090" cy="2762404"/>
          </a:xfrm>
          <a:prstGeom prst="rect">
            <a:avLst/>
          </a:prstGeom>
          <a:noFill/>
          <a:extLst>
            <a:ext uri="{909E8E84-426E-40DD-AFC4-6F175D3DCCD1}">
              <a14:hiddenFill xmlns:a14="http://schemas.microsoft.com/office/drawing/2010/main">
                <a:solidFill>
                  <a:srgbClr val="FFFFFF"/>
                </a:solidFill>
              </a14:hiddenFill>
            </a:ext>
          </a:extLst>
        </p:spPr>
      </p:pic>
      <p:cxnSp>
        <p:nvCxnSpPr>
          <p:cNvPr id="139" name="Straight Connector 138">
            <a:extLst>
              <a:ext uri="{FF2B5EF4-FFF2-40B4-BE49-F238E27FC236}">
                <a16:creationId xmlns:a16="http://schemas.microsoft.com/office/drawing/2014/main" id="{A61721DD-D110-44EE-82A7-D56AB687E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04427"/>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638D5647-DE3A-489D-9A62-53ED3CDEAFBE}"/>
              </a:ext>
            </a:extLst>
          </p:cNvPr>
          <p:cNvSpPr txBox="1">
            <a:spLocks/>
          </p:cNvSpPr>
          <p:nvPr/>
        </p:nvSpPr>
        <p:spPr>
          <a:xfrm>
            <a:off x="1113517" y="4893732"/>
            <a:ext cx="9961917" cy="2026579"/>
          </a:xfrm>
          <a:prstGeom prst="rect">
            <a:avLst/>
          </a:prstGeom>
        </p:spPr>
        <p:txBody>
          <a:bodyPr vert="horz" lIns="45720" tIns="45720" rIns="45720" bIns="45720" rtlCol="0" anchor="ctr">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fontAlgn="base">
              <a:buFont typeface="Wingdings" panose="05000000000000000000" pitchFamily="2" charset="2"/>
              <a:buChar char="Ø"/>
            </a:pPr>
            <a:r>
              <a:rPr lang="en-US" sz="2400" dirty="0">
                <a:solidFill>
                  <a:srgbClr val="FFFFFF"/>
                </a:solidFill>
              </a:rPr>
              <a:t>Digital Surface Model: In a Lidar system, pulses of light travel to the ground. When the pulse of light bounces off its target and returns to the sensor, it gives the range (a variable distance) to the Earth. </a:t>
            </a:r>
            <a:br>
              <a:rPr lang="en-US" sz="2400" dirty="0">
                <a:solidFill>
                  <a:srgbClr val="FFFFFF"/>
                </a:solidFill>
              </a:rPr>
            </a:br>
            <a:r>
              <a:rPr lang="en-US" sz="2400" dirty="0">
                <a:solidFill>
                  <a:srgbClr val="FFFFFF"/>
                </a:solidFill>
              </a:rPr>
              <a:t>In the end, LiDAR delivers a massive point cloud filled of varying elevation values. </a:t>
            </a:r>
            <a:br>
              <a:rPr lang="en-US" sz="2400" dirty="0">
                <a:solidFill>
                  <a:srgbClr val="FFFFFF"/>
                </a:solidFill>
              </a:rPr>
            </a:br>
            <a:r>
              <a:rPr lang="en-US" sz="2400" dirty="0">
                <a:solidFill>
                  <a:srgbClr val="FFFFFF"/>
                </a:solidFill>
              </a:rPr>
              <a:t>Height can come from the top of buildings, tree canopy, powerlines and other features. A DSM captures the </a:t>
            </a:r>
            <a:r>
              <a:rPr lang="en-US" sz="2400" b="1" dirty="0">
                <a:solidFill>
                  <a:srgbClr val="FFFFFF"/>
                </a:solidFill>
              </a:rPr>
              <a:t>natural and built features</a:t>
            </a:r>
            <a:r>
              <a:rPr lang="en-US" sz="2400" dirty="0">
                <a:solidFill>
                  <a:srgbClr val="FFFFFF"/>
                </a:solidFill>
              </a:rPr>
              <a:t> on the Earth’s surface.</a:t>
            </a:r>
            <a:endParaRPr lang="en-US" sz="2400" dirty="0"/>
          </a:p>
          <a:p>
            <a:endParaRPr lang="en-MY" sz="1400" dirty="0"/>
          </a:p>
        </p:txBody>
      </p:sp>
      <p:pic>
        <p:nvPicPr>
          <p:cNvPr id="2052" name="Picture 4" descr="Digital Surface Model">
            <a:extLst>
              <a:ext uri="{FF2B5EF4-FFF2-40B4-BE49-F238E27FC236}">
                <a16:creationId xmlns:a16="http://schemas.microsoft.com/office/drawing/2014/main" id="{FB681D59-417C-428E-919A-85C4BE83B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1403" y="2940045"/>
            <a:ext cx="3245293" cy="184981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01918E9-C012-44A8-852F-011ACE00DBFA}"/>
              </a:ext>
            </a:extLst>
          </p:cNvPr>
          <p:cNvSpPr/>
          <p:nvPr/>
        </p:nvSpPr>
        <p:spPr>
          <a:xfrm>
            <a:off x="0" y="3197253"/>
            <a:ext cx="3369734" cy="923330"/>
          </a:xfrm>
          <a:prstGeom prst="rect">
            <a:avLst/>
          </a:prstGeom>
        </p:spPr>
        <p:txBody>
          <a:bodyPr wrap="square">
            <a:spAutoFit/>
          </a:bodyPr>
          <a:lstStyle/>
          <a:p>
            <a:r>
              <a:rPr lang="en-US" dirty="0">
                <a:solidFill>
                  <a:srgbClr val="444444"/>
                </a:solidFill>
                <a:latin typeface="Roboto" panose="02000000000000000000" pitchFamily="2" charset="0"/>
              </a:rPr>
              <a:t>Digital Surface Model (DSM) – Extruding features are tree canopy</a:t>
            </a:r>
            <a:endParaRPr lang="en-MY" dirty="0"/>
          </a:p>
        </p:txBody>
      </p:sp>
      <p:pic>
        <p:nvPicPr>
          <p:cNvPr id="11" name="Picture 10">
            <a:extLst>
              <a:ext uri="{FF2B5EF4-FFF2-40B4-BE49-F238E27FC236}">
                <a16:creationId xmlns:a16="http://schemas.microsoft.com/office/drawing/2014/main" id="{C00D64BF-E74D-42F0-93FB-9B2C898B80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2833405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835AA-4539-4B71-A807-41C60EDCF880}"/>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428F449C-6EF1-4DC7-927F-DA07655D260A}"/>
              </a:ext>
            </a:extLst>
          </p:cNvPr>
          <p:cNvSpPr>
            <a:spLocks noGrp="1"/>
          </p:cNvSpPr>
          <p:nvPr>
            <p:ph idx="1"/>
          </p:nvPr>
        </p:nvSpPr>
        <p:spPr/>
        <p:txBody>
          <a:bodyPr>
            <a:normAutofit/>
          </a:bodyPr>
          <a:lstStyle/>
          <a:p>
            <a:pPr>
              <a:buFont typeface="Wingdings" panose="05000000000000000000" pitchFamily="2" charset="2"/>
              <a:buChar char="Ø"/>
            </a:pPr>
            <a:r>
              <a:rPr lang="en-US" b="1" dirty="0"/>
              <a:t>Catching tax-evaders red-handed by locating new construction and building alterations: </a:t>
            </a:r>
            <a:r>
              <a:rPr lang="en-US" dirty="0"/>
              <a:t>The tax revenue agency in Athens, Greece is looking for signs of wealth using satellite data. Not a bad idea where more than 15,000 swimming pools went unclaimed to tax authorities in 2010. The money-strapped country is looking at increasing their tax revenues using remote sensing applications using satellite imagery.</a:t>
            </a:r>
            <a:endParaRPr lang="en-US" b="1" dirty="0"/>
          </a:p>
          <a:p>
            <a:endParaRPr lang="en-US" sz="2400" dirty="0"/>
          </a:p>
          <a:p>
            <a:endParaRPr lang="en-MY" dirty="0"/>
          </a:p>
        </p:txBody>
      </p:sp>
      <p:pic>
        <p:nvPicPr>
          <p:cNvPr id="4" name="Picture 3">
            <a:extLst>
              <a:ext uri="{FF2B5EF4-FFF2-40B4-BE49-F238E27FC236}">
                <a16:creationId xmlns:a16="http://schemas.microsoft.com/office/drawing/2014/main" id="{403D7DDF-1322-4765-A25D-3885DF3D6F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3792640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89110-9C2E-4283-B7BD-67811C50919A}"/>
              </a:ext>
            </a:extLst>
          </p:cNvPr>
          <p:cNvSpPr>
            <a:spLocks noGrp="1"/>
          </p:cNvSpPr>
          <p:nvPr>
            <p:ph type="title"/>
          </p:nvPr>
        </p:nvSpPr>
        <p:spPr/>
        <p:txBody>
          <a:bodyPr/>
          <a:lstStyle/>
          <a:p>
            <a:endParaRPr lang="en-MY" dirty="0"/>
          </a:p>
        </p:txBody>
      </p:sp>
      <p:sp>
        <p:nvSpPr>
          <p:cNvPr id="3" name="Content Placeholder 2">
            <a:extLst>
              <a:ext uri="{FF2B5EF4-FFF2-40B4-BE49-F238E27FC236}">
                <a16:creationId xmlns:a16="http://schemas.microsoft.com/office/drawing/2014/main" id="{FC90BC30-5D51-4E67-8402-ECC79027CDAE}"/>
              </a:ext>
            </a:extLst>
          </p:cNvPr>
          <p:cNvSpPr>
            <a:spLocks noGrp="1"/>
          </p:cNvSpPr>
          <p:nvPr>
            <p:ph idx="1"/>
          </p:nvPr>
        </p:nvSpPr>
        <p:spPr/>
        <p:txBody>
          <a:bodyPr>
            <a:normAutofit lnSpcReduction="10000"/>
          </a:bodyPr>
          <a:lstStyle/>
          <a:p>
            <a:pPr>
              <a:lnSpc>
                <a:spcPct val="100000"/>
              </a:lnSpc>
              <a:buClrTx/>
              <a:buSzTx/>
              <a:buFont typeface="Wingdings" panose="05000000000000000000" pitchFamily="2" charset="2"/>
              <a:buChar char="Ø"/>
            </a:pPr>
            <a:r>
              <a:rPr lang="en-US" b="1" dirty="0"/>
              <a:t>Charging higher insurance premiums in flood-prone areas using radar</a:t>
            </a:r>
          </a:p>
          <a:p>
            <a:pPr lvl="1" eaLnBrk="0" fontAlgn="base" hangingPunct="0">
              <a:lnSpc>
                <a:spcPct val="100000"/>
              </a:lnSpc>
              <a:spcBef>
                <a:spcPct val="0"/>
              </a:spcBef>
              <a:spcAft>
                <a:spcPct val="0"/>
              </a:spcAft>
              <a:buClrTx/>
              <a:buFont typeface="Wingdings" panose="05000000000000000000" pitchFamily="2" charset="2"/>
              <a:buChar char="Ø"/>
            </a:pPr>
            <a:r>
              <a:rPr lang="en-US" altLang="en-US" sz="2200" dirty="0">
                <a:solidFill>
                  <a:srgbClr val="000000"/>
                </a:solidFill>
              </a:rPr>
              <a:t>It wasn’t until very recently that insurance companies started to understand the benefits of GIS. Location intelligence becomes relevant because insurance claims are 100% location-based – it just makes sense.</a:t>
            </a:r>
          </a:p>
          <a:p>
            <a:pPr lvl="1" eaLnBrk="0" fontAlgn="base" hangingPunct="0">
              <a:lnSpc>
                <a:spcPct val="100000"/>
              </a:lnSpc>
              <a:spcBef>
                <a:spcPct val="0"/>
              </a:spcBef>
              <a:spcAft>
                <a:spcPct val="0"/>
              </a:spcAft>
              <a:buClrTx/>
              <a:buFont typeface="Wingdings" panose="05000000000000000000" pitchFamily="2" charset="2"/>
              <a:buChar char="Ø"/>
            </a:pPr>
            <a:r>
              <a:rPr lang="en-US" altLang="en-US" sz="2200" b="1" dirty="0">
                <a:solidFill>
                  <a:srgbClr val="000000"/>
                </a:solidFill>
              </a:rPr>
              <a:t>RISK ASSESSMENT</a:t>
            </a:r>
            <a:r>
              <a:rPr lang="en-US" altLang="en-US" sz="2200" dirty="0">
                <a:solidFill>
                  <a:srgbClr val="000000"/>
                </a:solidFill>
              </a:rPr>
              <a:t> uses geographic information to predict risk. </a:t>
            </a:r>
          </a:p>
          <a:p>
            <a:pPr lvl="1" eaLnBrk="0" fontAlgn="base" hangingPunct="0">
              <a:lnSpc>
                <a:spcPct val="100000"/>
              </a:lnSpc>
              <a:spcBef>
                <a:spcPct val="0"/>
              </a:spcBef>
              <a:spcAft>
                <a:spcPct val="0"/>
              </a:spcAft>
              <a:buClrTx/>
              <a:buFont typeface="Wingdings" panose="05000000000000000000" pitchFamily="2" charset="2"/>
              <a:buChar char="Ø"/>
            </a:pPr>
            <a:r>
              <a:rPr lang="en-US" altLang="en-US" sz="2200" dirty="0">
                <a:solidFill>
                  <a:srgbClr val="000000"/>
                </a:solidFill>
              </a:rPr>
              <a:t>Higher risk means higher premiums. Lower premiums are for areas with less risk.</a:t>
            </a:r>
          </a:p>
          <a:p>
            <a:pPr lvl="1" eaLnBrk="0" fontAlgn="base" hangingPunct="0">
              <a:lnSpc>
                <a:spcPct val="100000"/>
              </a:lnSpc>
              <a:spcBef>
                <a:spcPct val="0"/>
              </a:spcBef>
              <a:spcAft>
                <a:spcPct val="0"/>
              </a:spcAft>
              <a:buClrTx/>
              <a:buFont typeface="Wingdings" panose="05000000000000000000" pitchFamily="2" charset="2"/>
              <a:buChar char="Ø"/>
            </a:pPr>
            <a:r>
              <a:rPr lang="en-US" altLang="en-US" sz="2200" dirty="0">
                <a:solidFill>
                  <a:srgbClr val="000000"/>
                </a:solidFill>
              </a:rPr>
              <a:t>Insurance companies divide areas into territories. These territories can be assessed piece-by-piece with risk. People living on a coastline in an area with hurricanes will pay higher premiums. Every hurricane has been mapped in the past.</a:t>
            </a:r>
          </a:p>
          <a:p>
            <a:pPr eaLnBrk="0" fontAlgn="base" hangingPunct="0">
              <a:lnSpc>
                <a:spcPct val="100000"/>
              </a:lnSpc>
              <a:spcBef>
                <a:spcPct val="0"/>
              </a:spcBef>
              <a:spcAft>
                <a:spcPct val="0"/>
              </a:spcAft>
              <a:buClrTx/>
              <a:buFont typeface="Wingdings" panose="05000000000000000000" pitchFamily="2" charset="2"/>
              <a:buChar char="Ø"/>
            </a:pPr>
            <a:r>
              <a:rPr lang="en-US" dirty="0"/>
              <a:t>Disaster management services such as flood and drought warning and monitoring, damage assessment in case of natural calamities, environmental monitoring, urban planning etc.</a:t>
            </a:r>
            <a:endParaRPr lang="en-MY" dirty="0"/>
          </a:p>
          <a:p>
            <a:pPr eaLnBrk="0" fontAlgn="base" hangingPunct="0">
              <a:lnSpc>
                <a:spcPct val="100000"/>
              </a:lnSpc>
              <a:spcBef>
                <a:spcPct val="0"/>
              </a:spcBef>
              <a:spcAft>
                <a:spcPct val="0"/>
              </a:spcAft>
              <a:buClrTx/>
              <a:buFont typeface="Wingdings" panose="05000000000000000000" pitchFamily="2" charset="2"/>
              <a:buChar char="Ø"/>
            </a:pPr>
            <a:endParaRPr lang="en-US" altLang="en-US" sz="2400" dirty="0">
              <a:solidFill>
                <a:srgbClr val="000000"/>
              </a:solidFill>
            </a:endParaRPr>
          </a:p>
          <a:p>
            <a:pPr lvl="1" eaLnBrk="0" fontAlgn="base" hangingPunct="0">
              <a:lnSpc>
                <a:spcPct val="100000"/>
              </a:lnSpc>
              <a:spcBef>
                <a:spcPct val="0"/>
              </a:spcBef>
              <a:spcAft>
                <a:spcPct val="0"/>
              </a:spcAft>
              <a:buClrTx/>
              <a:buFont typeface="Wingdings" panose="05000000000000000000" pitchFamily="2" charset="2"/>
              <a:buChar char="Ø"/>
            </a:pPr>
            <a:endParaRPr lang="en-MY" sz="2000" dirty="0"/>
          </a:p>
        </p:txBody>
      </p:sp>
      <p:pic>
        <p:nvPicPr>
          <p:cNvPr id="4" name="Picture 3">
            <a:extLst>
              <a:ext uri="{FF2B5EF4-FFF2-40B4-BE49-F238E27FC236}">
                <a16:creationId xmlns:a16="http://schemas.microsoft.com/office/drawing/2014/main" id="{5AA43C8F-D5B1-43F4-8A75-C90AE69CB5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58662" y="0"/>
            <a:ext cx="1133338" cy="1133338"/>
          </a:xfrm>
          <a:prstGeom prst="rect">
            <a:avLst/>
          </a:prstGeom>
        </p:spPr>
      </p:pic>
    </p:spTree>
    <p:extLst>
      <p:ext uri="{BB962C8B-B14F-4D97-AF65-F5344CB8AC3E}">
        <p14:creationId xmlns:p14="http://schemas.microsoft.com/office/powerpoint/2010/main" val="7880881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17029</TotalTime>
  <Words>4321</Words>
  <Application>Microsoft Office PowerPoint</Application>
  <PresentationFormat>Widescreen</PresentationFormat>
  <Paragraphs>236</Paragraphs>
  <Slides>68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68</vt:i4>
      </vt:variant>
    </vt:vector>
  </HeadingPairs>
  <TitlesOfParts>
    <vt:vector size="78" baseType="lpstr">
      <vt:lpstr>Arial</vt:lpstr>
      <vt:lpstr>Calibri</vt:lpstr>
      <vt:lpstr>Cambria Math</vt:lpstr>
      <vt:lpstr>Roboto</vt:lpstr>
      <vt:lpstr>Times New Roman</vt:lpstr>
      <vt:lpstr>Tw Cen MT</vt:lpstr>
      <vt:lpstr>Tw Cen MT Condensed</vt:lpstr>
      <vt:lpstr>Wingdings</vt:lpstr>
      <vt:lpstr>Wingdings 3</vt:lpstr>
      <vt:lpstr>Integral</vt:lpstr>
      <vt:lpstr>REMOTE SENSING</vt:lpstr>
      <vt:lpstr>  BASIC CONCEPTS OF REMOTE SENSING (RS)  </vt:lpstr>
      <vt:lpstr>INTRODUCTION</vt:lpstr>
      <vt:lpstr>PowerPoint Presentation</vt:lpstr>
      <vt:lpstr>Why not our eyes?</vt:lpstr>
      <vt:lpstr>Applications of remote sensing</vt:lpstr>
      <vt:lpstr>PowerPoint Presentation</vt:lpstr>
      <vt:lpstr>PowerPoint Presentation</vt:lpstr>
      <vt:lpstr>PowerPoint Presentation</vt:lpstr>
      <vt:lpstr>Electromagnetic Energy / electromagnetic radiation (EMR) </vt:lpstr>
      <vt:lpstr>Electromagnetic radiation spectrum</vt:lpstr>
      <vt:lpstr>Overview of remote sensing</vt:lpstr>
      <vt:lpstr>PowerPoint Presentation</vt:lpstr>
      <vt:lpstr>Types of remote sensing: active / passive</vt:lpstr>
      <vt:lpstr>active rs</vt:lpstr>
      <vt:lpstr>Air-borne vs space-borne rs</vt:lpstr>
      <vt:lpstr>Ideal rs</vt:lpstr>
      <vt:lpstr>PowerPoint Presentation</vt:lpstr>
      <vt:lpstr>PowerPoint Presentation</vt:lpstr>
      <vt:lpstr>PowerPoint Presentation</vt:lpstr>
      <vt:lpstr>PowerPoint Presentation</vt:lpstr>
      <vt:lpstr>PowerPoint Presentation</vt:lpstr>
      <vt:lpstr>PowerPoint Presentation</vt:lpstr>
      <vt:lpstr>Emr spectrum-introduction</vt:lpstr>
      <vt:lpstr>PowerPoint Presentation</vt:lpstr>
      <vt:lpstr>PowerPoint Presentation</vt:lpstr>
      <vt:lpstr>PowerPoint Presentation</vt:lpstr>
      <vt:lpstr>Energy sources and radiation principles</vt:lpstr>
      <vt:lpstr>Scattering</vt:lpstr>
      <vt:lpstr>PowerPoint Presentation</vt:lpstr>
      <vt:lpstr>PowerPoint Presentation</vt:lpstr>
      <vt:lpstr>PowerPoint Presentation</vt:lpstr>
      <vt:lpstr>PowerPoint Presentation</vt:lpstr>
      <vt:lpstr>Absorption</vt:lpstr>
      <vt:lpstr>atmospheric windows</vt:lpstr>
      <vt:lpstr>PowerPoint Presentation</vt:lpstr>
      <vt:lpstr>spectral reflectance curves</vt:lpstr>
      <vt:lpstr>PowerPoint Presentation</vt:lpstr>
      <vt:lpstr>PowerPoint Presentation</vt:lpstr>
      <vt:lpstr>Spectral Reflectance Curve for Vegetation</vt:lpstr>
      <vt:lpstr>PowerPoint Presentation</vt:lpstr>
      <vt:lpstr>PowerPoint Presentation</vt:lpstr>
      <vt:lpstr>PowerPoint Presentation</vt:lpstr>
      <vt:lpstr>PowerPoint Presentation</vt:lpstr>
      <vt:lpstr>PowerPoint Presentation</vt:lpstr>
      <vt:lpstr>PowerPoint Presentation</vt:lpstr>
      <vt:lpstr>Spectral Reflectance of Soil </vt:lpstr>
      <vt:lpstr>PowerPoint Presentation</vt:lpstr>
      <vt:lpstr>PowerPoint Presentation</vt:lpstr>
      <vt:lpstr>PowerPoint Presentation</vt:lpstr>
      <vt:lpstr>Spectral Reflectance for Water </vt:lpstr>
      <vt:lpstr>PowerPoint Presentation</vt:lpstr>
      <vt:lpstr>PowerPoint Presentation</vt:lpstr>
      <vt:lpstr>PowerPoint Presentation</vt:lpstr>
      <vt:lpstr>PowerPoint Presentation</vt:lpstr>
      <vt:lpstr>PowerPoint Presentation</vt:lpstr>
      <vt:lpstr>Resolution</vt:lpstr>
      <vt:lpstr>PowerPoint Presentation</vt:lpstr>
      <vt:lpstr>PowerPoint Presentation</vt:lpstr>
      <vt:lpstr>SPECTRAL RESOLUTION</vt:lpstr>
      <vt:lpstr>Radiometric resolution</vt:lpstr>
      <vt:lpstr>PowerPoint Presentation</vt:lpstr>
      <vt:lpstr>PowerPoint Presentation</vt:lpstr>
      <vt:lpstr>PowerPoint Presentation</vt:lpstr>
      <vt:lpstr>Atmospheric Correction</vt:lpstr>
      <vt:lpstr>PowerPoint Presentation</vt:lpstr>
      <vt:lpstr>Example</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BIOMEDICAL INSTRUMENTATION</dc:title>
  <dc:creator>Azhar Mohd Ibrahim</dc:creator>
  <cp:lastModifiedBy>AZHAR BIN MOHD IBRAHIM</cp:lastModifiedBy>
  <cp:revision>109</cp:revision>
  <dcterms:created xsi:type="dcterms:W3CDTF">2018-01-19T07:47:02Z</dcterms:created>
  <dcterms:modified xsi:type="dcterms:W3CDTF">2022-03-31T00:39:54Z</dcterms:modified>
</cp:coreProperties>
</file>